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120"/>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6" r:id="rId23"/>
    <p:sldId id="557" r:id="rId24"/>
    <p:sldId id="558" r:id="rId25"/>
    <p:sldId id="559" r:id="rId26"/>
    <p:sldId id="561" r:id="rId27"/>
    <p:sldId id="562" r:id="rId28"/>
    <p:sldId id="563" r:id="rId29"/>
    <p:sldId id="565" r:id="rId30"/>
    <p:sldId id="566" r:id="rId31"/>
    <p:sldId id="567" r:id="rId32"/>
    <p:sldId id="569" r:id="rId33"/>
    <p:sldId id="570" r:id="rId34"/>
    <p:sldId id="571" r:id="rId35"/>
    <p:sldId id="573" r:id="rId36"/>
    <p:sldId id="574" r:id="rId37"/>
    <p:sldId id="576" r:id="rId38"/>
    <p:sldId id="577" r:id="rId39"/>
    <p:sldId id="578" r:id="rId40"/>
    <p:sldId id="580" r:id="rId41"/>
    <p:sldId id="581" r:id="rId42"/>
    <p:sldId id="583" r:id="rId43"/>
    <p:sldId id="584" r:id="rId44"/>
    <p:sldId id="585" r:id="rId45"/>
    <p:sldId id="586" r:id="rId46"/>
    <p:sldId id="587" r:id="rId47"/>
    <p:sldId id="588" r:id="rId48"/>
    <p:sldId id="590" r:id="rId49"/>
    <p:sldId id="591" r:id="rId50"/>
    <p:sldId id="592" r:id="rId51"/>
    <p:sldId id="594" r:id="rId52"/>
    <p:sldId id="595" r:id="rId53"/>
    <p:sldId id="598" r:id="rId54"/>
    <p:sldId id="599" r:id="rId55"/>
    <p:sldId id="600" r:id="rId56"/>
    <p:sldId id="601" r:id="rId57"/>
    <p:sldId id="602" r:id="rId58"/>
    <p:sldId id="603" r:id="rId59"/>
    <p:sldId id="604" r:id="rId60"/>
    <p:sldId id="605" r:id="rId61"/>
    <p:sldId id="606" r:id="rId62"/>
    <p:sldId id="607" r:id="rId63"/>
    <p:sldId id="608" r:id="rId64"/>
    <p:sldId id="609" r:id="rId65"/>
    <p:sldId id="611" r:id="rId66"/>
    <p:sldId id="612" r:id="rId67"/>
    <p:sldId id="613" r:id="rId68"/>
    <p:sldId id="614" r:id="rId69"/>
    <p:sldId id="616" r:id="rId70"/>
    <p:sldId id="617" r:id="rId71"/>
    <p:sldId id="619" r:id="rId72"/>
    <p:sldId id="620" r:id="rId73"/>
    <p:sldId id="621" r:id="rId74"/>
    <p:sldId id="622" r:id="rId75"/>
    <p:sldId id="631" r:id="rId76"/>
    <p:sldId id="632" r:id="rId77"/>
    <p:sldId id="633" r:id="rId78"/>
    <p:sldId id="635" r:id="rId79"/>
    <p:sldId id="636" r:id="rId80"/>
    <p:sldId id="637" r:id="rId81"/>
    <p:sldId id="638" r:id="rId82"/>
    <p:sldId id="640" r:id="rId83"/>
    <p:sldId id="641" r:id="rId84"/>
    <p:sldId id="629" r:id="rId85"/>
    <p:sldId id="642" r:id="rId86"/>
    <p:sldId id="643" r:id="rId87"/>
    <p:sldId id="644" r:id="rId88"/>
    <p:sldId id="645" r:id="rId89"/>
    <p:sldId id="646" r:id="rId90"/>
    <p:sldId id="647" r:id="rId91"/>
    <p:sldId id="648" r:id="rId92"/>
    <p:sldId id="649" r:id="rId93"/>
    <p:sldId id="650" r:id="rId94"/>
    <p:sldId id="651" r:id="rId95"/>
    <p:sldId id="652" r:id="rId96"/>
    <p:sldId id="653" r:id="rId97"/>
    <p:sldId id="654" r:id="rId98"/>
    <p:sldId id="655" r:id="rId99"/>
    <p:sldId id="656" r:id="rId100"/>
    <p:sldId id="657" r:id="rId101"/>
    <p:sldId id="658" r:id="rId102"/>
    <p:sldId id="660" r:id="rId103"/>
    <p:sldId id="661" r:id="rId104"/>
    <p:sldId id="662" r:id="rId105"/>
    <p:sldId id="663" r:id="rId106"/>
    <p:sldId id="664" r:id="rId107"/>
    <p:sldId id="665" r:id="rId108"/>
    <p:sldId id="666" r:id="rId109"/>
    <p:sldId id="667" r:id="rId110"/>
    <p:sldId id="668" r:id="rId111"/>
    <p:sldId id="669" r:id="rId112"/>
    <p:sldId id="670" r:id="rId113"/>
    <p:sldId id="671" r:id="rId114"/>
    <p:sldId id="674" r:id="rId115"/>
    <p:sldId id="675" r:id="rId116"/>
    <p:sldId id="676" r:id="rId117"/>
    <p:sldId id="677" r:id="rId118"/>
    <p:sldId id="678" r:id="rId11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varScale="1">
        <p:scale>
          <a:sx n="96" d="100"/>
          <a:sy n="96" d="100"/>
        </p:scale>
        <p:origin x="-174" y="-96"/>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11/9/2012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100</a:t>
            </a:fld>
            <a:endParaRPr lang="en-US" dirty="0" smtClean="0">
              <a:ea typeface="ＭＳ Ｐゴシック" charset="-128"/>
              <a:cs typeface="ＭＳ Ｐゴシック"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After you insert a pull quote, you can select the text and use the Mini toolbar to change its font, size, color, alignment, or effects.</a:t>
            </a:r>
          </a:p>
          <a:p>
            <a:endParaRPr lang="en-US"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101</a:t>
            </a:fld>
            <a:endParaRPr lang="en-US" dirty="0" smtClean="0">
              <a:ea typeface="ＭＳ Ｐゴシック" charset="-128"/>
              <a:cs typeface="ＭＳ Ｐゴシック"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102</a:t>
            </a:fld>
            <a:endParaRPr lang="en-US" dirty="0" smtClean="0">
              <a:ea typeface="ＭＳ Ｐゴシック" charset="-128"/>
              <a:cs typeface="ＭＳ Ｐゴシック" charset="-128"/>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103</a:t>
            </a:fld>
            <a:endParaRPr lang="en-US" dirty="0" smtClean="0">
              <a:ea typeface="ＭＳ Ｐゴシック" charset="-128"/>
              <a:cs typeface="ＭＳ Ｐゴシック"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104</a:t>
            </a:fld>
            <a:endParaRPr lang="en-US" dirty="0" smtClean="0">
              <a:ea typeface="ＭＳ Ｐゴシック" charset="-128"/>
              <a:cs typeface="ＭＳ Ｐゴシック"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105</a:t>
            </a:fld>
            <a:endParaRPr lang="en-US" dirty="0" smtClean="0">
              <a:ea typeface="ＭＳ Ｐゴシック" charset="-128"/>
              <a:cs typeface="ＭＳ Ｐゴシック" charset="-128"/>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106</a:t>
            </a:fld>
            <a:endParaRPr lang="en-US" dirty="0" smtClean="0">
              <a:ea typeface="ＭＳ Ｐゴシック" charset="-128"/>
              <a:cs typeface="ＭＳ Ｐゴシック"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107</a:t>
            </a:fld>
            <a:endParaRPr lang="en-US" dirty="0" smtClean="0">
              <a:ea typeface="ＭＳ Ｐゴシック" charset="-128"/>
              <a:cs typeface="ＭＳ Ｐゴシック"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108</a:t>
            </a:fld>
            <a:endParaRPr lang="en-US" dirty="0" smtClean="0">
              <a:ea typeface="ＭＳ Ｐゴシック" charset="-128"/>
              <a:cs typeface="ＭＳ Ｐゴシック"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109</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110</a:t>
            </a:fld>
            <a:endParaRPr lang="en-US" dirty="0" smtClean="0">
              <a:ea typeface="ＭＳ Ｐゴシック" charset="-128"/>
              <a:cs typeface="ＭＳ Ｐゴシック"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111</a:t>
            </a:fld>
            <a:endParaRPr lang="en-US" dirty="0" smtClean="0">
              <a:ea typeface="ＭＳ Ｐゴシック" charset="-128"/>
              <a:cs typeface="ＭＳ Ｐゴシック" charset="-128"/>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112</a:t>
            </a:fld>
            <a:endParaRPr lang="en-US" dirty="0" smtClean="0">
              <a:ea typeface="ＭＳ Ｐゴシック" charset="-128"/>
              <a:cs typeface="ＭＳ Ｐゴシック" charset="-128"/>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113</a:t>
            </a:fld>
            <a:endParaRPr lang="en-US" dirty="0" smtClean="0">
              <a:ea typeface="ＭＳ Ｐゴシック" charset="-128"/>
              <a:cs typeface="ＭＳ Ｐゴシック" charset="-128"/>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114</a:t>
            </a:fld>
            <a:endParaRPr lang="en-US" dirty="0" smtClean="0">
              <a:ea typeface="ＭＳ Ｐゴシック" charset="-128"/>
              <a:cs typeface="ＭＳ Ｐゴシック" charset="-128"/>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115</a:t>
            </a:fld>
            <a:endParaRPr lang="en-US" dirty="0" smtClean="0">
              <a:ea typeface="ＭＳ Ｐゴシック" charset="-128"/>
              <a:cs typeface="ＭＳ Ｐゴシック" charset="-128"/>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Take Note: </a:t>
            </a:r>
            <a:r>
              <a:rPr lang="en-US" sz="1200" dirty="0" smtClean="0"/>
              <a:t>Under the General section menu of the Text Box, both text boxes appear separately. To have them appear together, the text boxes would have to be linked. Linking is an advanced feature of Word 2010 and not covered in this book.</a:t>
            </a:r>
          </a:p>
          <a:p>
            <a:pPr marL="0" indent="0">
              <a:buFont typeface="+mj-lt"/>
              <a:buNone/>
            </a:pPr>
            <a:r>
              <a:rPr lang="en-US" sz="1200" dirty="0" smtClean="0"/>
              <a:t>Building blocks were covered in Lesson 7.</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116</a:t>
            </a:fld>
            <a:endParaRPr lang="en-US" dirty="0" smtClean="0">
              <a:ea typeface="ＭＳ Ｐゴシック" charset="-128"/>
              <a:cs typeface="ＭＳ Ｐゴシック" charset="-128"/>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117</a:t>
            </a:fld>
            <a:endParaRPr lang="en-US" dirty="0" smtClean="0">
              <a:ea typeface="ＭＳ Ｐゴシック" charset="-128"/>
              <a:cs typeface="ＭＳ Ｐゴシック" charset="-128"/>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118</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rotate a picture by selecting it and dragging the rotation handle—the round green arrow that appears at the top of a selected picture or shape—in the direction you want to rotate the picture.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In cropping, you remove unwanted portions of the picture, and in scaling, the original picture is increased or decreased in size to fit in the document.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Picture Layout tab is inactive until the document is saved.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Troubleshooting: </a:t>
            </a:r>
            <a:r>
              <a:rPr lang="en-US" sz="1200" dirty="0" smtClean="0"/>
              <a:t>Before you can use the Picture Layout feature in a new document, you must save the file.</a:t>
            </a:r>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Removing a background may take practice; therefore, you may need to use the Undo button to begin again.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the shape you are drawing does not turn out the right size the first time, you can adjust the shape by selecting it and then dragging one of the sizing handles.</a:t>
            </a:r>
          </a:p>
          <a:p>
            <a:endParaRPr lang="en-US"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 </a:t>
            </a:r>
            <a:r>
              <a:rPr lang="en-US" sz="1200" b="1" i="1" dirty="0" smtClean="0"/>
              <a:t>drawing canvas</a:t>
            </a:r>
            <a:r>
              <a:rPr lang="en-US" sz="1200" dirty="0" smtClean="0"/>
              <a:t> is a frame-like boundary that keeps multiple drawing objects together. By default, the drawing canvas is off, but you can display it easily by clicking the Shapes button on the Insert tab, and then choosing the New Drawing Canvas option from the Shapes menu that appears.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Click the File tab, then Options to open the Word Options dialog box. In the left side category, click Advance, then under the Editing Options section, click the check box at Automatically create drawing canvas when inserting AutoShape to enable.</a:t>
            </a:r>
          </a:p>
          <a:p>
            <a:endParaRPr lang="en-US"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The SmartArt gallery includes a number of formatted Process and organizational Hierarchy flowcharts that are ready to insert into your document. Learn more in “Using SmartArt Graphics” later in this lesson.</a:t>
            </a:r>
          </a:p>
          <a:p>
            <a:endParaRPr lang="en-US" sz="1200" dirty="0" smtClean="0"/>
          </a:p>
          <a:p>
            <a:endParaRPr lang="en-US"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 shape cannot be converted to a SmartArt graphic like a picture because it is not an image. Adding a caption to a shape would require you to add the caption using the References tab.</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dirty="0"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dirty="0"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Select the SmartArt graphic and double-click to insert.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dirty="0"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In Lesson 3, you learned to change fonts and font sizes, and alignments were covered in Lesson 4.</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dirty="0"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dirty="0"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dirty="0"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dirty="0"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dirty="0"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Earlier in this lesson, the Picture Tools was introduced for pictures. It is used the same way for clip art.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dirty="0"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adjust the height and weight of a clip art picture on the Size group of the Format tab in the Picture Tools.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dirty="0"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dirty="0"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dirty="0" smtClean="0">
              <a:ea typeface="ＭＳ Ｐゴシック" charset="-128"/>
              <a:cs typeface="ＭＳ Ｐゴシック"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Another option is to insert a picture as a </a:t>
            </a:r>
            <a:r>
              <a:rPr lang="en-US" sz="1200" b="1" i="1" dirty="0" smtClean="0"/>
              <a:t>linked object</a:t>
            </a:r>
            <a:r>
              <a:rPr lang="en-US" sz="1200" dirty="0" smtClean="0"/>
              <a:t>,</a:t>
            </a:r>
            <a:r>
              <a:rPr lang="en-US" sz="1200" b="1" i="1" dirty="0" smtClean="0"/>
              <a:t> </a:t>
            </a:r>
            <a:r>
              <a:rPr lang="en-US" sz="1200" dirty="0" smtClean="0"/>
              <a:t>which creates a connection between the document and picture, but doesn’t combine them in the same file. Using linked objects can help minimize the file size of your final document, while still including pictures, photographs, and other objects that can eat up file space.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dirty="0" smtClean="0">
              <a:ea typeface="ＭＳ Ｐゴシック" charset="-128"/>
              <a:cs typeface="ＭＳ Ｐゴシック"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dirty="0" smtClean="0">
              <a:ea typeface="ＭＳ Ｐゴシック" charset="-128"/>
              <a:cs typeface="ＭＳ Ｐゴシック"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82</a:t>
            </a:fld>
            <a:endParaRPr lang="en-US" dirty="0" smtClean="0">
              <a:ea typeface="ＭＳ Ｐゴシック" charset="-128"/>
              <a:cs typeface="ＭＳ Ｐゴシック"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83</a:t>
            </a:fld>
            <a:endParaRPr lang="en-US" dirty="0" smtClean="0">
              <a:ea typeface="ＭＳ Ｐゴシック" charset="-128"/>
              <a:cs typeface="ＭＳ Ｐゴシック"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Launching Microsoft Office programs was covered in Lesson 1.</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84</a:t>
            </a:fld>
            <a:endParaRPr lang="en-US" dirty="0" smtClean="0">
              <a:ea typeface="ＭＳ Ｐゴシック" charset="-128"/>
              <a:cs typeface="ＭＳ Ｐゴシック"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85</a:t>
            </a:fld>
            <a:endParaRPr lang="en-US" dirty="0" smtClean="0">
              <a:ea typeface="ＭＳ Ｐゴシック" charset="-128"/>
              <a:cs typeface="ＭＳ Ｐゴシック"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86</a:t>
            </a:fld>
            <a:endParaRPr lang="en-US" dirty="0" smtClean="0">
              <a:ea typeface="ＭＳ Ｐゴシック" charset="-128"/>
              <a:cs typeface="ＭＳ Ｐゴシック"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table on slide</a:t>
            </a:r>
            <a:r>
              <a:rPr lang="en-US" sz="1200" baseline="0" dirty="0" smtClean="0"/>
              <a:t> 100</a:t>
            </a:r>
            <a:r>
              <a:rPr lang="en-US" sz="1200" dirty="0" smtClean="0"/>
              <a:t> displays the type of media files you can add to the Clip Organizer and their file extensions. In the above exercise, you inserted a .jpg file from your lesson folder to the Clip Organizer.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To remove the picture from the Clip Organizer, open the Microsoft Clip Organizer (repeat step 2 above), select the picture, and then click the drop-down arrow and select Delete from Clip Organizer. A prompt will appear that states, This will delete the selected clip(s) from all collections in Clip Organizer. Click OK.</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87</a:t>
            </a:fld>
            <a:endParaRPr lang="en-US" dirty="0" smtClean="0">
              <a:ea typeface="ＭＳ Ｐゴシック" charset="-128"/>
              <a:cs typeface="ＭＳ Ｐゴシック"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88</a:t>
            </a:fld>
            <a:endParaRPr lang="en-US" dirty="0" smtClean="0">
              <a:ea typeface="ＭＳ Ｐゴシック" charset="-128"/>
              <a:cs typeface="ＭＳ Ｐゴシック"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89</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90</a:t>
            </a:fld>
            <a:endParaRPr lang="en-US" dirty="0" smtClean="0">
              <a:ea typeface="ＭＳ Ｐゴシック" charset="-128"/>
              <a:cs typeface="ＭＳ Ｐゴシック"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Troubleshooting: </a:t>
            </a:r>
            <a:r>
              <a:rPr lang="en-US" sz="1200" dirty="0" smtClean="0"/>
              <a:t>You will not see the compression take place. To verify that the file is smaller after compressing pictures, you can compare the document’s properties before and after performing the command. Keep in mind that if your picture is already smaller than the compression option chosen, no compression will occur.</a:t>
            </a:r>
          </a:p>
          <a:p>
            <a:endParaRPr lang="en-US" sz="1200" dirty="0" smtClean="0"/>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91</a:t>
            </a:fld>
            <a:endParaRPr lang="en-US" dirty="0" smtClean="0">
              <a:ea typeface="ＭＳ Ｐゴシック" charset="-128"/>
              <a:cs typeface="ＭＳ Ｐゴシック"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92</a:t>
            </a:fld>
            <a:endParaRPr lang="en-US" dirty="0" smtClean="0">
              <a:ea typeface="ＭＳ Ｐゴシック" charset="-128"/>
              <a:cs typeface="ＭＳ Ｐゴシック" charset="-128"/>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93</a:t>
            </a:fld>
            <a:endParaRPr lang="en-US" dirty="0" smtClean="0">
              <a:ea typeface="ＭＳ Ｐゴシック" charset="-128"/>
              <a:cs typeface="ＭＳ Ｐゴシック"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94</a:t>
            </a:fld>
            <a:endParaRPr lang="en-US" dirty="0" smtClean="0">
              <a:ea typeface="ＭＳ Ｐゴシック" charset="-128"/>
              <a:cs typeface="ＭＳ Ｐゴシック"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95</a:t>
            </a:fld>
            <a:endParaRPr lang="en-US" dirty="0" smtClean="0">
              <a:ea typeface="ＭＳ Ｐゴシック" charset="-128"/>
              <a:cs typeface="ＭＳ Ｐゴシック" charset="-128"/>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96</a:t>
            </a:fld>
            <a:endParaRPr lang="en-US" dirty="0" smtClean="0">
              <a:ea typeface="ＭＳ Ｐゴシック" charset="-128"/>
              <a:cs typeface="ＭＳ Ｐゴシック"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97</a:t>
            </a:fld>
            <a:endParaRPr lang="en-US" dirty="0" smtClean="0">
              <a:ea typeface="ＭＳ Ｐゴシック" charset="-128"/>
              <a:cs typeface="ＭＳ Ｐゴシック"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98</a:t>
            </a:fld>
            <a:endParaRPr lang="en-US" dirty="0" smtClean="0">
              <a:ea typeface="ＭＳ Ｐゴシック" charset="-128"/>
              <a:cs typeface="ＭＳ Ｐゴシック"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11/9/2012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11/9/2012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11/9/2012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11/9/2012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11/9/2012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11/9/2012</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11/9/2012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11/9/2012</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11/9/2012</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11/9/2012</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11/9/2012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11/9/2012</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11/9/2012</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a:defRPr/>
            </a:pPr>
            <a:r>
              <a:rPr lang="en-US" sz="4200" dirty="0" smtClean="0">
                <a:ea typeface="+mj-ea"/>
                <a:cs typeface="+mj-cs"/>
              </a:rPr>
              <a:t>Using Illustrations </a:t>
            </a:r>
            <a:br>
              <a:rPr lang="en-US" sz="4200" dirty="0" smtClean="0">
                <a:ea typeface="+mj-ea"/>
                <a:cs typeface="+mj-cs"/>
              </a:rPr>
            </a:br>
            <a:r>
              <a:rPr lang="en-US" sz="4200" dirty="0" smtClean="0">
                <a:ea typeface="+mj-ea"/>
                <a:cs typeface="+mj-cs"/>
              </a:rPr>
              <a:t>and Graphics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8</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Crop, Resize, </a:t>
            </a:r>
            <a:r>
              <a:rPr lang="en-US" b="1" dirty="0" smtClean="0"/>
              <a:t/>
            </a:r>
            <a:br>
              <a:rPr lang="en-US" b="1" dirty="0" smtClean="0"/>
            </a:br>
            <a:r>
              <a:rPr lang="en-US" b="1" dirty="0" smtClean="0"/>
              <a:t>Scale</a:t>
            </a:r>
            <a:r>
              <a:rPr lang="en-US" b="1" dirty="0"/>
              <a:t>, and Rotate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document you left o</a:t>
            </a:r>
            <a:r>
              <a:rPr lang="en-US" sz="2300" dirty="0" smtClean="0"/>
              <a:t>pen </a:t>
            </a:r>
            <a:r>
              <a:rPr lang="en-US" sz="2300" dirty="0"/>
              <a:t>from the previous exercise.</a:t>
            </a:r>
          </a:p>
          <a:p>
            <a:pPr marL="457200" indent="-457200">
              <a:buFont typeface="+mj-lt"/>
              <a:buAutoNum type="arabicPeriod"/>
            </a:pPr>
            <a:r>
              <a:rPr lang="en-US" sz="2300" dirty="0" smtClean="0"/>
              <a:t>The </a:t>
            </a:r>
            <a:r>
              <a:rPr lang="en-US" sz="2300" dirty="0"/>
              <a:t>picture should be selected. </a:t>
            </a:r>
            <a:r>
              <a:rPr lang="en-US" sz="2300" dirty="0" smtClean="0"/>
              <a:t>In </a:t>
            </a:r>
            <a:r>
              <a:rPr lang="en-US" sz="2300" dirty="0"/>
              <a:t>the </a:t>
            </a:r>
            <a:r>
              <a:rPr lang="en-US" sz="2300" i="1" dirty="0"/>
              <a:t>Size</a:t>
            </a:r>
            <a:r>
              <a:rPr lang="en-US" sz="2300" dirty="0"/>
              <a:t> group, click the </a:t>
            </a:r>
            <a:r>
              <a:rPr lang="en-US" sz="2300" b="1" dirty="0"/>
              <a:t>Crop</a:t>
            </a:r>
            <a:r>
              <a:rPr lang="en-US" sz="2300" dirty="0"/>
              <a:t> </a:t>
            </a:r>
            <a:r>
              <a:rPr lang="en-US" sz="2300" dirty="0" smtClean="0"/>
              <a:t>button</a:t>
            </a:r>
            <a:r>
              <a:rPr lang="en-US" sz="2300" dirty="0"/>
              <a:t>. The insertion point </a:t>
            </a:r>
            <a:r>
              <a:rPr lang="en-US" sz="2300" dirty="0" smtClean="0"/>
              <a:t>becomes </a:t>
            </a:r>
            <a:r>
              <a:rPr lang="en-US" sz="2300" dirty="0"/>
              <a:t>a cropping tool, and </a:t>
            </a:r>
            <a:r>
              <a:rPr lang="en-US" sz="2300" dirty="0" smtClean="0"/>
              <a:t>cropping </a:t>
            </a:r>
            <a:r>
              <a:rPr lang="en-US" sz="2300" dirty="0"/>
              <a:t>handles appear on </a:t>
            </a:r>
            <a:r>
              <a:rPr lang="en-US" sz="2300" dirty="0" smtClean="0"/>
              <a:t>the </a:t>
            </a:r>
            <a:r>
              <a:rPr lang="en-US" sz="2300" dirty="0"/>
              <a:t>edges of the picture as </a:t>
            </a:r>
            <a:r>
              <a:rPr lang="en-US" sz="2300" dirty="0" smtClean="0"/>
              <a:t/>
            </a:r>
            <a:br>
              <a:rPr lang="en-US" sz="2300" dirty="0" smtClean="0"/>
            </a:br>
            <a:r>
              <a:rPr lang="en-US" sz="2300" dirty="0" smtClean="0"/>
              <a:t>shown below.</a:t>
            </a:r>
            <a:endParaRPr lang="en-US" sz="2300" dirty="0"/>
          </a:p>
        </p:txBody>
      </p:sp>
      <p:pic>
        <p:nvPicPr>
          <p:cNvPr id="3" name="Picture 2" descr="08.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3501008"/>
            <a:ext cx="5379516" cy="2893184"/>
          </a:xfrm>
          <a:prstGeom prst="rect">
            <a:avLst/>
          </a:prstGeom>
        </p:spPr>
      </p:pic>
    </p:spTree>
    <p:extLst>
      <p:ext uri="{BB962C8B-B14F-4D97-AF65-F5344CB8AC3E}">
        <p14:creationId xmlns:p14="http://schemas.microsoft.com/office/powerpoint/2010/main" val="14966926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Pull Quote</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document that is open from the previous exercise.</a:t>
            </a:r>
          </a:p>
          <a:p>
            <a:pPr marL="457200" indent="-457200">
              <a:spcBef>
                <a:spcPts val="400"/>
              </a:spcBef>
              <a:buFont typeface="+mj-lt"/>
              <a:buAutoNum type="arabicPeriod"/>
            </a:pPr>
            <a:r>
              <a:rPr lang="en-US" sz="2200" dirty="0" smtClean="0"/>
              <a:t>On </a:t>
            </a:r>
            <a:r>
              <a:rPr lang="en-US" sz="2200" dirty="0"/>
              <a:t>the </a:t>
            </a:r>
            <a:r>
              <a:rPr lang="en-US" sz="2200" i="1" dirty="0"/>
              <a:t>Insert</a:t>
            </a:r>
            <a:r>
              <a:rPr lang="en-US" sz="2200" dirty="0"/>
              <a:t> tab, in the </a:t>
            </a:r>
            <a:r>
              <a:rPr lang="en-US" sz="2200" i="1" dirty="0"/>
              <a:t>Text</a:t>
            </a:r>
            <a:r>
              <a:rPr lang="en-US" sz="2200" dirty="0"/>
              <a:t> group, click the </a:t>
            </a:r>
            <a:r>
              <a:rPr lang="en-US" sz="2200" b="1" dirty="0"/>
              <a:t>Text</a:t>
            </a:r>
            <a:r>
              <a:rPr lang="en-US" sz="2200" dirty="0"/>
              <a:t> </a:t>
            </a:r>
            <a:r>
              <a:rPr lang="en-US" sz="2200" b="1" dirty="0"/>
              <a:t>Box</a:t>
            </a:r>
            <a:r>
              <a:rPr lang="en-US" sz="2200" dirty="0"/>
              <a:t> button. </a:t>
            </a:r>
            <a:r>
              <a:rPr lang="en-US" sz="2200" dirty="0" smtClean="0"/>
              <a:t/>
            </a:r>
            <a:br>
              <a:rPr lang="en-US" sz="2200" dirty="0" smtClean="0"/>
            </a:br>
            <a:r>
              <a:rPr lang="en-US" sz="2200" dirty="0" smtClean="0"/>
              <a:t>A </a:t>
            </a:r>
            <a:r>
              <a:rPr lang="en-US" sz="2200" dirty="0"/>
              <a:t>menu of built-in quotes and sidebars appears.</a:t>
            </a:r>
          </a:p>
          <a:p>
            <a:pPr marL="457200" indent="-457200">
              <a:spcBef>
                <a:spcPts val="400"/>
              </a:spcBef>
              <a:buFont typeface="+mj-lt"/>
              <a:buAutoNum type="arabicPeriod"/>
            </a:pPr>
            <a:r>
              <a:rPr lang="en-US" sz="2200" dirty="0" smtClean="0"/>
              <a:t>Scroll </a:t>
            </a:r>
            <a:r>
              <a:rPr lang="en-US" sz="2200" dirty="0"/>
              <a:t>down and select </a:t>
            </a:r>
            <a:r>
              <a:rPr lang="en-US" sz="2200" b="1" dirty="0" smtClean="0"/>
              <a:t>Contrast </a:t>
            </a:r>
            <a:br>
              <a:rPr lang="en-US" sz="2200" b="1" dirty="0" smtClean="0"/>
            </a:br>
            <a:r>
              <a:rPr lang="en-US" sz="2200" b="1" dirty="0" smtClean="0"/>
              <a:t>Quote</a:t>
            </a:r>
            <a:r>
              <a:rPr lang="en-US" sz="2200" dirty="0"/>
              <a:t>, as </a:t>
            </a:r>
            <a:r>
              <a:rPr lang="en-US" sz="2200" dirty="0" smtClean="0"/>
              <a:t>shown at right. </a:t>
            </a:r>
            <a:r>
              <a:rPr lang="en-US" sz="2200" dirty="0"/>
              <a:t>The </a:t>
            </a:r>
            <a:r>
              <a:rPr lang="en-US" sz="2200" dirty="0" smtClean="0"/>
              <a:t/>
            </a:r>
            <a:br>
              <a:rPr lang="en-US" sz="2200" dirty="0" smtClean="0"/>
            </a:br>
            <a:r>
              <a:rPr lang="en-US" sz="2200" dirty="0" smtClean="0"/>
              <a:t>pull </a:t>
            </a:r>
            <a:r>
              <a:rPr lang="en-US" sz="2200" dirty="0"/>
              <a:t>quote box is </a:t>
            </a:r>
            <a:r>
              <a:rPr lang="en-US" sz="2200" dirty="0" smtClean="0"/>
              <a:t>inserted </a:t>
            </a:r>
            <a:r>
              <a:rPr lang="en-US" sz="2200" dirty="0"/>
              <a:t>into </a:t>
            </a:r>
            <a:r>
              <a:rPr lang="en-US" sz="2200" dirty="0" smtClean="0"/>
              <a:t/>
            </a:r>
            <a:br>
              <a:rPr lang="en-US" sz="2200" dirty="0" smtClean="0"/>
            </a:br>
            <a:r>
              <a:rPr lang="en-US" sz="2200" dirty="0" smtClean="0"/>
              <a:t>the document.</a:t>
            </a:r>
          </a:p>
          <a:p>
            <a:pPr marL="457200" indent="-457200">
              <a:spcBef>
                <a:spcPts val="400"/>
              </a:spcBef>
              <a:buFont typeface="+mj-lt"/>
              <a:buAutoNum type="arabicPeriod"/>
            </a:pPr>
            <a:r>
              <a:rPr lang="en-US" sz="2200" dirty="0"/>
              <a:t>Select the text below the first </a:t>
            </a:r>
            <a:r>
              <a:rPr lang="en-US" sz="2200" dirty="0" smtClean="0"/>
              <a:t/>
            </a:r>
            <a:br>
              <a:rPr lang="en-US" sz="2200" dirty="0" smtClean="0"/>
            </a:br>
            <a:r>
              <a:rPr lang="en-US" sz="2200" dirty="0" smtClean="0"/>
              <a:t>paragraph </a:t>
            </a:r>
            <a:r>
              <a:rPr lang="en-US" sz="2200" dirty="0"/>
              <a:t>beginning with </a:t>
            </a:r>
            <a:r>
              <a:rPr lang="en-US" sz="2200" i="1" dirty="0"/>
              <a:t>You </a:t>
            </a:r>
            <a:r>
              <a:rPr lang="en-US" sz="2200" i="1" dirty="0" smtClean="0"/>
              <a:t/>
            </a:r>
            <a:br>
              <a:rPr lang="en-US" sz="2200" i="1" dirty="0" smtClean="0"/>
            </a:br>
            <a:r>
              <a:rPr lang="en-US" sz="2200" i="1" dirty="0" smtClean="0"/>
              <a:t>should </a:t>
            </a:r>
            <a:r>
              <a:rPr lang="en-US" sz="2200" i="1" dirty="0"/>
              <a:t>drink whatever wine . . </a:t>
            </a:r>
            <a:r>
              <a:rPr lang="en-US" sz="2200" i="1" dirty="0" smtClean="0"/>
              <a:t>.</a:t>
            </a:r>
            <a:br>
              <a:rPr lang="en-US" sz="2200" i="1" dirty="0" smtClean="0"/>
            </a:br>
            <a:r>
              <a:rPr lang="en-US" sz="2200" i="1" dirty="0" smtClean="0"/>
              <a:t>you </a:t>
            </a:r>
            <a:r>
              <a:rPr lang="en-US" sz="2200" i="1" dirty="0"/>
              <a:t>like.</a:t>
            </a:r>
            <a:r>
              <a:rPr lang="en-US" sz="2200" dirty="0"/>
              <a:t> Do not select the </a:t>
            </a:r>
            <a:r>
              <a:rPr lang="en-US" sz="2200" dirty="0" smtClean="0"/>
              <a:t/>
            </a:r>
            <a:br>
              <a:rPr lang="en-US" sz="2200" dirty="0" smtClean="0"/>
            </a:br>
            <a:r>
              <a:rPr lang="en-US" sz="2200" dirty="0" smtClean="0"/>
              <a:t>hidden </a:t>
            </a:r>
            <a:r>
              <a:rPr lang="en-US" sz="2200" dirty="0"/>
              <a:t>paragraph mark; this will help you avoid adding an extra blank line in the text box. Press and hold the </a:t>
            </a:r>
            <a:r>
              <a:rPr lang="en-US" sz="2200" b="1" dirty="0"/>
              <a:t>left mouse button</a:t>
            </a:r>
            <a:r>
              <a:rPr lang="en-US" sz="2200" dirty="0"/>
              <a:t> and drag and drop in the text box.</a:t>
            </a:r>
          </a:p>
          <a:p>
            <a:pPr marL="457200" indent="-457200">
              <a:buFont typeface="+mj-lt"/>
              <a:buAutoNum type="arabicPeriod"/>
            </a:pPr>
            <a:endParaRPr lang="en-US" sz="2200" dirty="0"/>
          </a:p>
        </p:txBody>
      </p:sp>
      <p:pic>
        <p:nvPicPr>
          <p:cNvPr id="2" name="Picture 1" descr="08.4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9520" y="2772545"/>
            <a:ext cx="3467616" cy="2715010"/>
          </a:xfrm>
          <a:prstGeom prst="rect">
            <a:avLst/>
          </a:prstGeom>
        </p:spPr>
      </p:pic>
    </p:spTree>
    <p:extLst>
      <p:ext uri="{BB962C8B-B14F-4D97-AF65-F5344CB8AC3E}">
        <p14:creationId xmlns:p14="http://schemas.microsoft.com/office/powerpoint/2010/main" val="110977547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Pull Quote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Position </a:t>
            </a:r>
            <a:r>
              <a:rPr lang="en-US" sz="2200" dirty="0"/>
              <a:t>the insertion point </a:t>
            </a:r>
            <a:r>
              <a:rPr lang="en-US" sz="2200" dirty="0" smtClean="0"/>
              <a:t>on </a:t>
            </a:r>
            <a:br>
              <a:rPr lang="en-US" sz="2200" dirty="0" smtClean="0"/>
            </a:br>
            <a:r>
              <a:rPr lang="en-US" sz="2200" dirty="0" smtClean="0"/>
              <a:t>the </a:t>
            </a:r>
            <a:r>
              <a:rPr lang="en-US" sz="2200" dirty="0"/>
              <a:t>bottom border of the </a:t>
            </a:r>
            <a:r>
              <a:rPr lang="en-US" sz="2200" dirty="0" smtClean="0"/>
              <a:t>pull </a:t>
            </a:r>
            <a:br>
              <a:rPr lang="en-US" sz="2200" dirty="0" smtClean="0"/>
            </a:br>
            <a:r>
              <a:rPr lang="en-US" sz="2200" dirty="0" smtClean="0"/>
              <a:t>quote </a:t>
            </a:r>
            <a:r>
              <a:rPr lang="en-US" sz="2200" dirty="0"/>
              <a:t>box until the </a:t>
            </a:r>
            <a:r>
              <a:rPr lang="en-US" sz="2200" dirty="0" smtClean="0"/>
              <a:t>pointer </a:t>
            </a:r>
            <a:br>
              <a:rPr lang="en-US" sz="2200" dirty="0" smtClean="0"/>
            </a:br>
            <a:r>
              <a:rPr lang="en-US" sz="2200" dirty="0" smtClean="0"/>
              <a:t>becomes </a:t>
            </a:r>
            <a:r>
              <a:rPr lang="en-US" sz="2200" dirty="0"/>
              <a:t>a four-sided move </a:t>
            </a:r>
            <a:r>
              <a:rPr lang="en-US" sz="2200" dirty="0" smtClean="0"/>
              <a:t/>
            </a:r>
            <a:br>
              <a:rPr lang="en-US" sz="2200" dirty="0" smtClean="0"/>
            </a:br>
            <a:r>
              <a:rPr lang="en-US" sz="2200" dirty="0" smtClean="0"/>
              <a:t>arrow.</a:t>
            </a:r>
          </a:p>
          <a:p>
            <a:pPr marL="457200" indent="-457200">
              <a:buFont typeface="+mj-lt"/>
              <a:buAutoNum type="arabicPeriod" startAt="4"/>
            </a:pPr>
            <a:r>
              <a:rPr lang="en-US" sz="2200" dirty="0"/>
              <a:t>Click and drag the quote </a:t>
            </a:r>
            <a:r>
              <a:rPr lang="en-US" sz="2200" dirty="0" smtClean="0"/>
              <a:t>down </a:t>
            </a:r>
            <a:br>
              <a:rPr lang="en-US" sz="2200" dirty="0" smtClean="0"/>
            </a:br>
            <a:r>
              <a:rPr lang="en-US" sz="2200" dirty="0" smtClean="0"/>
              <a:t>until </a:t>
            </a:r>
            <a:r>
              <a:rPr lang="en-US" sz="2200" dirty="0"/>
              <a:t>the pull quote </a:t>
            </a:r>
            <a:r>
              <a:rPr lang="en-US" sz="2200" dirty="0" smtClean="0"/>
              <a:t>box </a:t>
            </a:r>
            <a:r>
              <a:rPr lang="en-US" sz="2200" dirty="0"/>
              <a:t>is </a:t>
            </a:r>
            <a:r>
              <a:rPr lang="en-US" sz="2200" dirty="0" smtClean="0"/>
              <a:t/>
            </a:r>
            <a:br>
              <a:rPr lang="en-US" sz="2200" dirty="0" smtClean="0"/>
            </a:br>
            <a:r>
              <a:rPr lang="en-US" sz="2200" dirty="0" smtClean="0"/>
              <a:t>about </a:t>
            </a:r>
            <a:r>
              <a:rPr lang="en-US" sz="2200" dirty="0"/>
              <a:t>⅔ of the way </a:t>
            </a:r>
            <a:r>
              <a:rPr lang="en-US" sz="2200" dirty="0" smtClean="0"/>
              <a:t>down </a:t>
            </a:r>
            <a:r>
              <a:rPr lang="en-US" sz="2200" dirty="0"/>
              <a:t>to </a:t>
            </a:r>
            <a:r>
              <a:rPr lang="en-US" sz="2200" dirty="0" smtClean="0"/>
              <a:t/>
            </a:r>
            <a:br>
              <a:rPr lang="en-US" sz="2200" dirty="0" smtClean="0"/>
            </a:br>
            <a:r>
              <a:rPr lang="en-US" sz="2200" dirty="0" smtClean="0"/>
              <a:t>the </a:t>
            </a:r>
            <a:r>
              <a:rPr lang="en-US" sz="2200" dirty="0"/>
              <a:t>bottom of </a:t>
            </a:r>
            <a:r>
              <a:rPr lang="en-US" sz="2200" dirty="0" smtClean="0"/>
              <a:t>the </a:t>
            </a:r>
            <a:r>
              <a:rPr lang="en-US" sz="2200" dirty="0"/>
              <a:t>page, as </a:t>
            </a:r>
            <a:r>
              <a:rPr lang="en-US" sz="2200" dirty="0" smtClean="0"/>
              <a:t/>
            </a:r>
            <a:br>
              <a:rPr lang="en-US" sz="2200" dirty="0" smtClean="0"/>
            </a:br>
            <a:r>
              <a:rPr lang="en-US" sz="2200" dirty="0" smtClean="0"/>
              <a:t>shown at </a:t>
            </a:r>
            <a:r>
              <a:rPr lang="en-US" sz="2200" dirty="0"/>
              <a:t>right</a:t>
            </a:r>
            <a:r>
              <a:rPr lang="en-US" sz="2200" dirty="0" smtClean="0"/>
              <a:t>.</a:t>
            </a:r>
          </a:p>
          <a:p>
            <a:pPr marL="457200" indent="-457200">
              <a:buFont typeface="+mj-lt"/>
              <a:buAutoNum type="arabicPeriod" startAt="6"/>
            </a:pPr>
            <a:r>
              <a:rPr lang="en-US" sz="2200" b="1" dirty="0"/>
              <a:t>SAVE</a:t>
            </a:r>
            <a:r>
              <a:rPr lang="en-US" sz="2200" dirty="0"/>
              <a:t> the document as </a:t>
            </a:r>
            <a:r>
              <a:rPr lang="en-US" sz="2200" b="1" i="1" dirty="0"/>
              <a:t>coho_newsletter_draft</a:t>
            </a:r>
            <a:r>
              <a:rPr lang="en-US" sz="2200" dirty="0"/>
              <a:t> in your USB flash drive in the lesson folder.</a:t>
            </a:r>
          </a:p>
          <a:p>
            <a:r>
              <a:rPr lang="en-US" sz="2200" b="1" dirty="0"/>
              <a:t>LEAVE</a:t>
            </a:r>
            <a:r>
              <a:rPr lang="en-US" sz="2200" dirty="0"/>
              <a:t> the document open to use in the next </a:t>
            </a:r>
            <a:r>
              <a:rPr lang="en-US" sz="2200" dirty="0" smtClean="0"/>
              <a:t>exercise</a:t>
            </a:r>
            <a:endParaRPr lang="en-US" sz="2200" dirty="0"/>
          </a:p>
          <a:p>
            <a:pPr marL="457200" indent="-457200">
              <a:buFont typeface="+mj-lt"/>
              <a:buAutoNum type="arabicPeriod" startAt="4"/>
            </a:pPr>
            <a:endParaRPr lang="en-US" sz="2200" dirty="0"/>
          </a:p>
        </p:txBody>
      </p:sp>
      <p:pic>
        <p:nvPicPr>
          <p:cNvPr id="5" name="Picture 4" descr="08.4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7224" y="1629792"/>
            <a:ext cx="3817802" cy="3075152"/>
          </a:xfrm>
          <a:prstGeom prst="rect">
            <a:avLst/>
          </a:prstGeom>
        </p:spPr>
      </p:pic>
    </p:spTree>
    <p:extLst>
      <p:ext uri="{BB962C8B-B14F-4D97-AF65-F5344CB8AC3E}">
        <p14:creationId xmlns:p14="http://schemas.microsoft.com/office/powerpoint/2010/main" val="185684289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Software Orientation</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working with text boxes, it is a good idea to become familiar with the new tools </a:t>
            </a:r>
            <a:r>
              <a:rPr lang="en-US" sz="2400" dirty="0" smtClean="0"/>
              <a:t>in </a:t>
            </a:r>
            <a:r>
              <a:rPr lang="en-US" sz="2400" dirty="0"/>
              <a:t>the Ribbon. </a:t>
            </a:r>
            <a:endParaRPr lang="en-US" sz="2400" dirty="0" smtClean="0"/>
          </a:p>
          <a:p>
            <a:r>
              <a:rPr lang="en-US" sz="2400" dirty="0" smtClean="0"/>
              <a:t>When </a:t>
            </a:r>
            <a:r>
              <a:rPr lang="en-US" sz="2400" dirty="0"/>
              <a:t>you insert a text box, the Text Box Tools appear in the Ribbon, as shown </a:t>
            </a:r>
            <a:r>
              <a:rPr lang="en-US" sz="2400" dirty="0" smtClean="0"/>
              <a:t>below.</a:t>
            </a:r>
            <a:endParaRPr lang="en-US" sz="2400" dirty="0"/>
          </a:p>
          <a:p>
            <a:r>
              <a:rPr lang="en-US" sz="2400" dirty="0" smtClean="0"/>
              <a:t>The </a:t>
            </a:r>
            <a:r>
              <a:rPr lang="en-US" sz="2400" dirty="0"/>
              <a:t>Text Box Tools provide commands for editing text boxes. Use this figure as a reference throughout this lesson as well as the rest of this book.</a:t>
            </a:r>
          </a:p>
        </p:txBody>
      </p:sp>
      <p:pic>
        <p:nvPicPr>
          <p:cNvPr id="2" name="Picture 1" descr="08.4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9136" y="4535263"/>
            <a:ext cx="6030704" cy="1759680"/>
          </a:xfrm>
          <a:prstGeom prst="rect">
            <a:avLst/>
          </a:prstGeom>
        </p:spPr>
      </p:pic>
    </p:spTree>
    <p:extLst>
      <p:ext uri="{BB962C8B-B14F-4D97-AF65-F5344CB8AC3E}">
        <p14:creationId xmlns:p14="http://schemas.microsoft.com/office/powerpoint/2010/main" val="278775023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and Manipulating Text Boxes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text box</a:t>
            </a:r>
            <a:r>
              <a:rPr lang="en-US" sz="2400" dirty="0"/>
              <a:t> is an invisible, formatted box in which you can insert and position text and/or graphic objects. </a:t>
            </a:r>
            <a:endParaRPr lang="en-US" sz="2400" dirty="0" smtClean="0"/>
          </a:p>
          <a:p>
            <a:r>
              <a:rPr lang="en-US" sz="2400" dirty="0" smtClean="0"/>
              <a:t>Text </a:t>
            </a:r>
            <a:r>
              <a:rPr lang="en-US" sz="2400" dirty="0"/>
              <a:t>boxes can be used for a variety of purposes. </a:t>
            </a:r>
            <a:endParaRPr lang="en-US" sz="2400" dirty="0" smtClean="0"/>
          </a:p>
          <a:p>
            <a:r>
              <a:rPr lang="en-US" sz="2400" dirty="0" smtClean="0"/>
              <a:t>Most </a:t>
            </a:r>
            <a:r>
              <a:rPr lang="en-US" sz="2400" dirty="0"/>
              <a:t>often, they are used to insert text within other document text or to lay out text for specific emphasis or visual interest. </a:t>
            </a:r>
            <a:endParaRPr lang="en-US" sz="2400" dirty="0" smtClean="0"/>
          </a:p>
          <a:p>
            <a:r>
              <a:rPr lang="en-US" sz="2400" dirty="0" smtClean="0"/>
              <a:t>After </a:t>
            </a:r>
            <a:r>
              <a:rPr lang="en-US" sz="2400" dirty="0"/>
              <a:t>you insert a text box, you can format it</a:t>
            </a:r>
            <a:r>
              <a:rPr lang="en-US" sz="2400" dirty="0" smtClean="0"/>
              <a:t>.</a:t>
            </a:r>
            <a:endParaRPr lang="en-US" sz="2400" dirty="0"/>
          </a:p>
        </p:txBody>
      </p:sp>
    </p:spTree>
    <p:extLst>
      <p:ext uri="{BB962C8B-B14F-4D97-AF65-F5344CB8AC3E}">
        <p14:creationId xmlns:p14="http://schemas.microsoft.com/office/powerpoint/2010/main" val="406298759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Text Box</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provides a gallery of built-in text boxes with pull quotes and sidebars that you can insert in a document. </a:t>
            </a:r>
            <a:endParaRPr lang="en-US" sz="2400" dirty="0" smtClean="0"/>
          </a:p>
          <a:p>
            <a:r>
              <a:rPr lang="en-US" sz="2400" dirty="0" smtClean="0"/>
              <a:t>When </a:t>
            </a:r>
            <a:r>
              <a:rPr lang="en-US" sz="2400" dirty="0"/>
              <a:t>you need a different kind of text box, you can draw and insert your own empty, unformatted text box. </a:t>
            </a:r>
            <a:endParaRPr lang="en-US" sz="2400" dirty="0" smtClean="0"/>
          </a:p>
          <a:p>
            <a:r>
              <a:rPr lang="en-US" sz="2400" dirty="0" smtClean="0"/>
              <a:t>In </a:t>
            </a:r>
            <a:r>
              <a:rPr lang="en-US" sz="2400" dirty="0"/>
              <a:t>this exercise, you will insert a preformatted text box and draw a text box</a:t>
            </a:r>
            <a:r>
              <a:rPr lang="en-US" sz="2400" dirty="0" smtClean="0"/>
              <a:t>.</a:t>
            </a:r>
            <a:endParaRPr lang="en-US" sz="2400" dirty="0"/>
          </a:p>
        </p:txBody>
      </p:sp>
    </p:spTree>
    <p:extLst>
      <p:ext uri="{BB962C8B-B14F-4D97-AF65-F5344CB8AC3E}">
        <p14:creationId xmlns:p14="http://schemas.microsoft.com/office/powerpoint/2010/main" val="161801631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Text Box</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At </a:t>
            </a:r>
            <a:r>
              <a:rPr lang="en-US" sz="2400" dirty="0"/>
              <a:t>the top-left of the document, click </a:t>
            </a:r>
            <a:r>
              <a:rPr lang="en-US" sz="2400" b="1" dirty="0"/>
              <a:t>before the H</a:t>
            </a:r>
            <a:r>
              <a:rPr lang="en-US" sz="2400" dirty="0"/>
              <a:t> in </a:t>
            </a:r>
            <a:r>
              <a:rPr lang="en-US" sz="2400" i="1" dirty="0"/>
              <a:t>Harvest Celebration . . .</a:t>
            </a:r>
            <a:r>
              <a:rPr lang="en-US" sz="2400" dirty="0"/>
              <a:t> to position the insertion point at the beginning of the document.</a:t>
            </a:r>
          </a:p>
          <a:p>
            <a:pPr marL="457200" indent="-457200">
              <a:buFont typeface="+mj-lt"/>
              <a:buAutoNum type="arabicPeriod"/>
            </a:pPr>
            <a:r>
              <a:rPr lang="en-US" sz="2400" dirty="0" smtClean="0"/>
              <a:t>On </a:t>
            </a:r>
            <a:r>
              <a:rPr lang="en-US" sz="2400" dirty="0"/>
              <a:t>the </a:t>
            </a:r>
            <a:r>
              <a:rPr lang="en-US" sz="2400" i="1" dirty="0"/>
              <a:t>Insert</a:t>
            </a:r>
            <a:r>
              <a:rPr lang="en-US" sz="2400" dirty="0"/>
              <a:t> tab, in the </a:t>
            </a:r>
            <a:r>
              <a:rPr lang="en-US" sz="2400" i="1" dirty="0"/>
              <a:t>Text</a:t>
            </a:r>
            <a:r>
              <a:rPr lang="en-US" sz="2400" dirty="0"/>
              <a:t> group, click the </a:t>
            </a:r>
            <a:r>
              <a:rPr lang="en-US" sz="2400" b="1" dirty="0"/>
              <a:t>Text Box</a:t>
            </a:r>
            <a:r>
              <a:rPr lang="en-US" sz="2400" dirty="0"/>
              <a:t> button. A menu of built-in quote and sidebar text box styles appears.</a:t>
            </a:r>
          </a:p>
          <a:p>
            <a:pPr marL="457200" indent="-457200">
              <a:buFont typeface="+mj-lt"/>
              <a:buAutoNum type="arabicPeriod"/>
            </a:pPr>
            <a:r>
              <a:rPr lang="en-US" sz="2400" dirty="0" smtClean="0"/>
              <a:t>Click </a:t>
            </a:r>
            <a:r>
              <a:rPr lang="en-US" sz="2400" dirty="0"/>
              <a:t>the </a:t>
            </a:r>
            <a:r>
              <a:rPr lang="en-US" sz="2400" b="1" dirty="0"/>
              <a:t>Contrast Sidebar</a:t>
            </a:r>
            <a:r>
              <a:rPr lang="en-US" sz="2400" dirty="0"/>
              <a:t> option. The text box, containing placeholder text, is inserted at the top of the document.</a:t>
            </a:r>
          </a:p>
          <a:p>
            <a:pPr marL="457200" indent="-457200">
              <a:buFont typeface="+mj-lt"/>
              <a:buAutoNum type="arabicPeriod"/>
            </a:pPr>
            <a:r>
              <a:rPr lang="en-US" sz="2400" dirty="0" smtClean="0"/>
              <a:t>The </a:t>
            </a:r>
            <a:r>
              <a:rPr lang="en-US" sz="2400" dirty="0"/>
              <a:t>placeholder text is selected; key </a:t>
            </a:r>
            <a:r>
              <a:rPr lang="en-US" sz="2400" b="1" dirty="0"/>
              <a:t>Coho Winery</a:t>
            </a:r>
            <a:r>
              <a:rPr lang="en-US" sz="2400" dirty="0"/>
              <a:t>. Press </a:t>
            </a:r>
            <a:r>
              <a:rPr lang="en-US" sz="2400" b="1" dirty="0"/>
              <a:t>Ctrl+E</a:t>
            </a:r>
            <a:r>
              <a:rPr lang="en-US" sz="2400" dirty="0"/>
              <a:t> to </a:t>
            </a:r>
            <a:r>
              <a:rPr lang="en-US" sz="2400" b="1" dirty="0"/>
              <a:t>center</a:t>
            </a:r>
            <a:r>
              <a:rPr lang="en-US" sz="2400" dirty="0"/>
              <a:t>. Press </a:t>
            </a:r>
            <a:r>
              <a:rPr lang="en-US" sz="2400" b="1" dirty="0"/>
              <a:t>Enter</a:t>
            </a:r>
            <a:r>
              <a:rPr lang="en-US" sz="2400" dirty="0"/>
              <a:t>.</a:t>
            </a:r>
          </a:p>
          <a:p>
            <a:pPr marL="457200" indent="-457200">
              <a:buFont typeface="+mj-lt"/>
              <a:buAutoNum type="arabicPeriod"/>
            </a:pPr>
            <a:r>
              <a:rPr lang="en-US" sz="2400" dirty="0" smtClean="0"/>
              <a:t>Key </a:t>
            </a:r>
            <a:r>
              <a:rPr lang="en-US" sz="2400" b="1" dirty="0"/>
              <a:t>September 20XX Newsletter</a:t>
            </a:r>
            <a:r>
              <a:rPr lang="en-US" sz="2400" dirty="0"/>
              <a:t> and press </a:t>
            </a:r>
            <a:r>
              <a:rPr lang="en-US" sz="2400" b="1" dirty="0"/>
              <a:t>Enter</a:t>
            </a:r>
            <a:r>
              <a:rPr lang="en-US" sz="2400" dirty="0" smtClean="0"/>
              <a:t>.</a:t>
            </a:r>
            <a:endParaRPr lang="en-US" sz="2400" dirty="0"/>
          </a:p>
        </p:txBody>
      </p:sp>
    </p:spTree>
    <p:extLst>
      <p:ext uri="{BB962C8B-B14F-4D97-AF65-F5344CB8AC3E}">
        <p14:creationId xmlns:p14="http://schemas.microsoft.com/office/powerpoint/2010/main" val="350464631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Text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300" dirty="0" smtClean="0"/>
              <a:t>Key </a:t>
            </a:r>
            <a:r>
              <a:rPr lang="en-US" sz="2300" b="1" dirty="0"/>
              <a:t>Daily tours with complimentary</a:t>
            </a:r>
            <a:r>
              <a:rPr lang="en-US" sz="2300" dirty="0"/>
              <a:t>. Press </a:t>
            </a:r>
            <a:r>
              <a:rPr lang="en-US" sz="2300" b="1" dirty="0"/>
              <a:t>Shift+Enter </a:t>
            </a:r>
            <a:r>
              <a:rPr lang="en-US" sz="2300" dirty="0"/>
              <a:t>to create a line break. Then key</a:t>
            </a:r>
            <a:r>
              <a:rPr lang="en-US" sz="2300" b="1" dirty="0"/>
              <a:t> wine tasting</a:t>
            </a:r>
            <a:r>
              <a:rPr lang="en-US" sz="2300" dirty="0"/>
              <a:t>.</a:t>
            </a:r>
            <a:r>
              <a:rPr lang="en-US" sz="2300" b="1" dirty="0"/>
              <a:t> </a:t>
            </a:r>
            <a:r>
              <a:rPr lang="en-US" sz="2300" dirty="0"/>
              <a:t>Press </a:t>
            </a:r>
            <a:r>
              <a:rPr lang="en-US" sz="2300" b="1" dirty="0"/>
              <a:t>Enter</a:t>
            </a:r>
            <a:r>
              <a:rPr lang="en-US" sz="2300" dirty="0"/>
              <a:t>. Creating a line break keeps lines together. For instance, if you were to align text to the left, both lines would automatically align to the left.</a:t>
            </a:r>
          </a:p>
          <a:p>
            <a:pPr marL="457200" indent="-457200">
              <a:buFont typeface="+mj-lt"/>
              <a:buAutoNum type="arabicPeriod" startAt="6"/>
            </a:pPr>
            <a:r>
              <a:rPr lang="en-US" sz="2300" dirty="0" smtClean="0"/>
              <a:t>Key </a:t>
            </a:r>
            <a:r>
              <a:rPr lang="en-US" sz="2300" b="1" dirty="0"/>
              <a:t>Monday–Saturday: 10 am to 5 pm</a:t>
            </a:r>
            <a:r>
              <a:rPr lang="en-US" sz="2300" dirty="0"/>
              <a:t> and press </a:t>
            </a:r>
            <a:r>
              <a:rPr lang="en-US" sz="2300" b="1" dirty="0"/>
              <a:t>Shift+Enter</a:t>
            </a:r>
            <a:r>
              <a:rPr lang="en-US" sz="2300" dirty="0"/>
              <a:t> to create a line break.</a:t>
            </a:r>
          </a:p>
          <a:p>
            <a:pPr marL="457200" indent="-457200">
              <a:buFont typeface="+mj-lt"/>
              <a:buAutoNum type="arabicPeriod" startAt="6"/>
            </a:pPr>
            <a:r>
              <a:rPr lang="en-US" sz="2300" dirty="0" smtClean="0"/>
              <a:t>Key </a:t>
            </a:r>
            <a:r>
              <a:rPr lang="en-US" sz="2300" b="1" dirty="0"/>
              <a:t>Sunday: Noon to 5 pm.</a:t>
            </a:r>
            <a:r>
              <a:rPr lang="en-US" sz="2300" dirty="0"/>
              <a:t> Press </a:t>
            </a:r>
            <a:r>
              <a:rPr lang="en-US" sz="2300" b="1" dirty="0"/>
              <a:t>Ctrl+R</a:t>
            </a:r>
            <a:r>
              <a:rPr lang="en-US" sz="2300" dirty="0"/>
              <a:t> to </a:t>
            </a:r>
            <a:r>
              <a:rPr lang="en-US" sz="2300" b="1" dirty="0"/>
              <a:t>Align Text Right</a:t>
            </a:r>
            <a:r>
              <a:rPr lang="en-US" sz="2300" dirty="0"/>
              <a:t>. Both lines automatically align right. Notice </a:t>
            </a:r>
            <a:r>
              <a:rPr lang="en-US" sz="2300" dirty="0" smtClean="0"/>
              <a:t>you </a:t>
            </a:r>
            <a:r>
              <a:rPr lang="en-US" sz="2300" dirty="0"/>
              <a:t>didn’t need to select the lines of text; they aligned to the right together.</a:t>
            </a:r>
          </a:p>
          <a:p>
            <a:pPr marL="457200" indent="-457200">
              <a:buFont typeface="+mj-lt"/>
              <a:buAutoNum type="arabicPeriod" startAt="6"/>
            </a:pPr>
            <a:r>
              <a:rPr lang="en-US" sz="2300" dirty="0" smtClean="0"/>
              <a:t>In </a:t>
            </a:r>
            <a:r>
              <a:rPr lang="en-US" sz="2300" dirty="0"/>
              <a:t>the first column, above the </a:t>
            </a:r>
            <a:r>
              <a:rPr lang="en-US" sz="2300" i="1" dirty="0"/>
              <a:t>Wine Facts</a:t>
            </a:r>
            <a:r>
              <a:rPr lang="en-US" sz="2300" dirty="0"/>
              <a:t> heading, place your insertion point on the blank line</a:t>
            </a:r>
            <a:r>
              <a:rPr lang="en-US" sz="2300" dirty="0" smtClean="0"/>
              <a:t>.</a:t>
            </a:r>
            <a:endParaRPr lang="en-US" sz="2300" dirty="0"/>
          </a:p>
        </p:txBody>
      </p:sp>
    </p:spTree>
    <p:extLst>
      <p:ext uri="{BB962C8B-B14F-4D97-AF65-F5344CB8AC3E}">
        <p14:creationId xmlns:p14="http://schemas.microsoft.com/office/powerpoint/2010/main" val="1002645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Text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Click </a:t>
            </a:r>
            <a:r>
              <a:rPr lang="en-US" sz="2400" dirty="0"/>
              <a:t>the </a:t>
            </a:r>
            <a:r>
              <a:rPr lang="en-US" sz="2400" b="1" dirty="0"/>
              <a:t>Insert</a:t>
            </a:r>
            <a:r>
              <a:rPr lang="en-US" sz="2400" dirty="0"/>
              <a:t> tab, in the </a:t>
            </a:r>
            <a:r>
              <a:rPr lang="en-US" sz="2400" i="1" dirty="0"/>
              <a:t>Text</a:t>
            </a:r>
            <a:r>
              <a:rPr lang="en-US" sz="2400" dirty="0"/>
              <a:t> group, and click the </a:t>
            </a:r>
            <a:r>
              <a:rPr lang="en-US" sz="2400" b="1" dirty="0"/>
              <a:t>Text Box</a:t>
            </a:r>
            <a:r>
              <a:rPr lang="en-US" sz="2400" dirty="0"/>
              <a:t> button then </a:t>
            </a:r>
            <a:r>
              <a:rPr lang="en-US" sz="2400" b="1" dirty="0"/>
              <a:t>Draw Text Box</a:t>
            </a:r>
            <a:r>
              <a:rPr lang="en-US" sz="2400" dirty="0"/>
              <a:t>. A crosshair (+) appears. Press and hold the left mouse button to draw a text box in the blank line above the </a:t>
            </a:r>
            <a:r>
              <a:rPr lang="en-US" sz="2400" i="1" dirty="0"/>
              <a:t>Wine Facts </a:t>
            </a:r>
            <a:r>
              <a:rPr lang="en-US" sz="2400" dirty="0"/>
              <a:t>heading. It should be approximately </a:t>
            </a:r>
            <a:r>
              <a:rPr lang="en-US" sz="2400" b="1" dirty="0"/>
              <a:t>2.22”</a:t>
            </a:r>
            <a:r>
              <a:rPr lang="en-US" sz="2400" dirty="0"/>
              <a:t> wide and </a:t>
            </a:r>
            <a:r>
              <a:rPr lang="en-US" sz="2400" b="1" dirty="0"/>
              <a:t>.95”</a:t>
            </a:r>
            <a:r>
              <a:rPr lang="en-US" sz="2400" dirty="0"/>
              <a:t> in height. For the precise measurements, change the height and width on the </a:t>
            </a:r>
            <a:r>
              <a:rPr lang="en-US" sz="2400" i="1" dirty="0"/>
              <a:t>Size</a:t>
            </a:r>
            <a:r>
              <a:rPr lang="en-US" sz="2400" dirty="0"/>
              <a:t> group of the </a:t>
            </a:r>
            <a:r>
              <a:rPr lang="en-US" sz="2400" i="1" dirty="0"/>
              <a:t>Format</a:t>
            </a:r>
            <a:r>
              <a:rPr lang="en-US" sz="2400" dirty="0"/>
              <a:t> tab.</a:t>
            </a:r>
          </a:p>
          <a:p>
            <a:pPr marL="457200" indent="-457200">
              <a:buFont typeface="+mj-lt"/>
              <a:buAutoNum type="arabicPeriod" startAt="10"/>
            </a:pPr>
            <a:r>
              <a:rPr lang="en-US" sz="2400" b="1" dirty="0" smtClean="0"/>
              <a:t> </a:t>
            </a:r>
            <a:r>
              <a:rPr lang="en-US" sz="2400" dirty="0" smtClean="0"/>
              <a:t>Select </a:t>
            </a:r>
            <a:r>
              <a:rPr lang="en-US" sz="2400" dirty="0"/>
              <a:t>the four lines beginning with </a:t>
            </a:r>
            <a:r>
              <a:rPr lang="en-US" sz="2400" i="1" dirty="0"/>
              <a:t>October 17 </a:t>
            </a:r>
            <a:r>
              <a:rPr lang="en-US" sz="2400" dirty="0"/>
              <a:t>(do not select the hidden paragraph mark—if selected, this will extend the selection to the text box). Press and hold the </a:t>
            </a:r>
            <a:r>
              <a:rPr lang="en-US" sz="2400" b="1" dirty="0"/>
              <a:t>left mouse</a:t>
            </a:r>
            <a:r>
              <a:rPr lang="en-US" sz="2400" dirty="0"/>
              <a:t> </a:t>
            </a:r>
            <a:r>
              <a:rPr lang="en-US" sz="2400" b="1" dirty="0"/>
              <a:t>button</a:t>
            </a:r>
            <a:r>
              <a:rPr lang="en-US" sz="2400" dirty="0"/>
              <a:t> and drag and drop the text into the text box, then press </a:t>
            </a:r>
            <a:r>
              <a:rPr lang="en-US" sz="2400" b="1" dirty="0"/>
              <a:t>Ctrl+E</a:t>
            </a:r>
            <a:r>
              <a:rPr lang="en-US" sz="2400" dirty="0"/>
              <a:t> to center the text within the text box.</a:t>
            </a:r>
          </a:p>
          <a:p>
            <a:endParaRPr lang="en-US" sz="2400" dirty="0"/>
          </a:p>
          <a:p>
            <a:endParaRPr lang="en-US" sz="2400" dirty="0"/>
          </a:p>
        </p:txBody>
      </p:sp>
    </p:spTree>
    <p:extLst>
      <p:ext uri="{BB962C8B-B14F-4D97-AF65-F5344CB8AC3E}">
        <p14:creationId xmlns:p14="http://schemas.microsoft.com/office/powerpoint/2010/main" val="394519534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Text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000" dirty="0" smtClean="0"/>
              <a:t>Select </a:t>
            </a:r>
            <a:r>
              <a:rPr lang="en-US" sz="2000" dirty="0"/>
              <a:t>the text box until you see </a:t>
            </a:r>
            <a:r>
              <a:rPr lang="en-US" sz="2000" dirty="0" smtClean="0"/>
              <a:t>the four-</a:t>
            </a:r>
            <a:br>
              <a:rPr lang="en-US" sz="2000" dirty="0" smtClean="0"/>
            </a:br>
            <a:r>
              <a:rPr lang="en-US" sz="2000" dirty="0" smtClean="0"/>
              <a:t>sided </a:t>
            </a:r>
            <a:r>
              <a:rPr lang="en-US" sz="2000" dirty="0"/>
              <a:t>move arrow to move the </a:t>
            </a:r>
            <a:r>
              <a:rPr lang="en-US" sz="2000" dirty="0" smtClean="0"/>
              <a:t>text </a:t>
            </a:r>
            <a:r>
              <a:rPr lang="en-US" sz="2000" dirty="0"/>
              <a:t>box </a:t>
            </a:r>
            <a:r>
              <a:rPr lang="en-US" sz="2000" dirty="0" smtClean="0"/>
              <a:t/>
            </a:r>
            <a:br>
              <a:rPr lang="en-US" sz="2000" dirty="0" smtClean="0"/>
            </a:br>
            <a:r>
              <a:rPr lang="en-US" sz="2000" dirty="0" smtClean="0"/>
              <a:t>above </a:t>
            </a:r>
            <a:r>
              <a:rPr lang="en-US" sz="2000" i="1" dirty="0"/>
              <a:t>Wine Facts</a:t>
            </a:r>
            <a:r>
              <a:rPr lang="en-US" sz="2000" dirty="0"/>
              <a:t> and below </a:t>
            </a:r>
            <a:r>
              <a:rPr lang="en-US" sz="2000" dirty="0" smtClean="0"/>
              <a:t>the </a:t>
            </a:r>
            <a:r>
              <a:rPr lang="en-US" sz="2000" dirty="0"/>
              <a:t>first </a:t>
            </a:r>
            <a:r>
              <a:rPr lang="en-US" sz="2000" dirty="0" smtClean="0"/>
              <a:t/>
            </a:r>
            <a:br>
              <a:rPr lang="en-US" sz="2000" dirty="0" smtClean="0"/>
            </a:br>
            <a:r>
              <a:rPr lang="en-US" sz="2000" dirty="0" smtClean="0"/>
              <a:t>paragraph</a:t>
            </a:r>
            <a:r>
              <a:rPr lang="en-US" sz="2000" dirty="0"/>
              <a:t>. Deselect the text </a:t>
            </a:r>
            <a:r>
              <a:rPr lang="en-US" sz="2000" dirty="0" smtClean="0"/>
              <a:t>box</a:t>
            </a:r>
            <a:r>
              <a:rPr lang="en-US" sz="2000" dirty="0"/>
              <a:t>.</a:t>
            </a:r>
          </a:p>
          <a:p>
            <a:pPr marL="457200" indent="-457200">
              <a:buFont typeface="+mj-lt"/>
              <a:buAutoNum type="arabicPeriod" startAt="12"/>
            </a:pPr>
            <a:r>
              <a:rPr lang="en-US" sz="2000" b="1" dirty="0" smtClean="0"/>
              <a:t> </a:t>
            </a:r>
            <a:r>
              <a:rPr lang="en-US" sz="2000" dirty="0" smtClean="0"/>
              <a:t>Click </a:t>
            </a:r>
            <a:r>
              <a:rPr lang="en-US" sz="2000" dirty="0"/>
              <a:t>the </a:t>
            </a:r>
            <a:r>
              <a:rPr lang="en-US" sz="2000" b="1" dirty="0"/>
              <a:t>Insert </a:t>
            </a:r>
            <a:r>
              <a:rPr lang="en-US" sz="2000" dirty="0"/>
              <a:t>tab, in the </a:t>
            </a:r>
            <a:r>
              <a:rPr lang="en-US" sz="2000" i="1" dirty="0"/>
              <a:t>Text</a:t>
            </a:r>
            <a:r>
              <a:rPr lang="en-US" sz="2000" dirty="0"/>
              <a:t> group, </a:t>
            </a:r>
            <a:r>
              <a:rPr lang="en-US" sz="2000" dirty="0" smtClean="0"/>
              <a:t/>
            </a:r>
            <a:br>
              <a:rPr lang="en-US" sz="2000" dirty="0" smtClean="0"/>
            </a:br>
            <a:r>
              <a:rPr lang="en-US" sz="2000" dirty="0" smtClean="0"/>
              <a:t>click </a:t>
            </a:r>
            <a:r>
              <a:rPr lang="en-US" sz="2000" dirty="0"/>
              <a:t>the </a:t>
            </a:r>
            <a:r>
              <a:rPr lang="en-US" sz="2000" b="1" dirty="0"/>
              <a:t>Text Box </a:t>
            </a:r>
            <a:r>
              <a:rPr lang="en-US" sz="2000" dirty="0"/>
              <a:t>button then </a:t>
            </a:r>
            <a:r>
              <a:rPr lang="en-US" sz="2000" b="1" dirty="0"/>
              <a:t>Draw Text </a:t>
            </a:r>
            <a:r>
              <a:rPr lang="en-US" sz="2000" b="1" dirty="0" smtClean="0"/>
              <a:t/>
            </a:r>
            <a:br>
              <a:rPr lang="en-US" sz="2000" b="1" dirty="0" smtClean="0"/>
            </a:br>
            <a:r>
              <a:rPr lang="en-US" sz="2000" b="1" dirty="0" smtClean="0"/>
              <a:t>Box</a:t>
            </a:r>
            <a:r>
              <a:rPr lang="en-US" sz="2000" dirty="0"/>
              <a:t>. A crosshair (+) appears. Draw a text </a:t>
            </a:r>
            <a:r>
              <a:rPr lang="en-US" sz="2000" dirty="0" smtClean="0"/>
              <a:t/>
            </a:r>
            <a:br>
              <a:rPr lang="en-US" sz="2000" dirty="0" smtClean="0"/>
            </a:br>
            <a:r>
              <a:rPr lang="en-US" sz="2000" dirty="0" smtClean="0"/>
              <a:t>box </a:t>
            </a:r>
            <a:r>
              <a:rPr lang="en-US" sz="2000" dirty="0"/>
              <a:t>in the upper-left corner of the </a:t>
            </a:r>
            <a:r>
              <a:rPr lang="en-US" sz="2000" dirty="0" smtClean="0"/>
              <a:t>docu-</a:t>
            </a:r>
            <a:br>
              <a:rPr lang="en-US" sz="2000" dirty="0" smtClean="0"/>
            </a:br>
            <a:r>
              <a:rPr lang="en-US" sz="2000" dirty="0" smtClean="0"/>
              <a:t>ment</a:t>
            </a:r>
            <a:r>
              <a:rPr lang="en-US" sz="2000" dirty="0"/>
              <a:t>. It should be approximately </a:t>
            </a:r>
            <a:r>
              <a:rPr lang="en-US" sz="2000" b="1" dirty="0" smtClean="0"/>
              <a:t>1.1</a:t>
            </a:r>
            <a:r>
              <a:rPr lang="en-US" sz="2000" b="1" dirty="0"/>
              <a:t>”</a:t>
            </a:r>
            <a:r>
              <a:rPr lang="en-US" sz="2000" dirty="0"/>
              <a:t> </a:t>
            </a:r>
            <a:r>
              <a:rPr lang="en-US" sz="2000" dirty="0" smtClean="0"/>
              <a:t/>
            </a:r>
            <a:br>
              <a:rPr lang="en-US" sz="2000" dirty="0" smtClean="0"/>
            </a:br>
            <a:r>
              <a:rPr lang="en-US" sz="2000" dirty="0" smtClean="0"/>
              <a:t>wide </a:t>
            </a:r>
            <a:r>
              <a:rPr lang="en-US" sz="2000" dirty="0"/>
              <a:t>and </a:t>
            </a:r>
            <a:r>
              <a:rPr lang="en-US" sz="2000" b="1" dirty="0"/>
              <a:t>2.7”</a:t>
            </a:r>
            <a:r>
              <a:rPr lang="en-US" sz="2000" dirty="0"/>
              <a:t> in height. Key </a:t>
            </a:r>
            <a:r>
              <a:rPr lang="en-US" sz="2000" b="1" dirty="0" smtClean="0"/>
              <a:t>Newsletter</a:t>
            </a:r>
            <a:r>
              <a:rPr lang="en-US" sz="2000" dirty="0" smtClean="0"/>
              <a:t> </a:t>
            </a:r>
            <a:br>
              <a:rPr lang="en-US" sz="2000" dirty="0" smtClean="0"/>
            </a:br>
            <a:r>
              <a:rPr lang="en-US" sz="2000" dirty="0" smtClean="0"/>
              <a:t>in </a:t>
            </a:r>
            <a:r>
              <a:rPr lang="en-US" sz="2000" dirty="0"/>
              <a:t>the text box. Your document </a:t>
            </a:r>
            <a:r>
              <a:rPr lang="en-US" sz="2000" dirty="0" smtClean="0"/>
              <a:t>should </a:t>
            </a:r>
            <a:br>
              <a:rPr lang="en-US" sz="2000" dirty="0" smtClean="0"/>
            </a:br>
            <a:r>
              <a:rPr lang="en-US" sz="2000" dirty="0" smtClean="0"/>
              <a:t>look </a:t>
            </a:r>
            <a:r>
              <a:rPr lang="en-US" sz="2000" dirty="0"/>
              <a:t>similar to the one shown </a:t>
            </a:r>
            <a:r>
              <a:rPr lang="en-US" sz="2000" dirty="0" smtClean="0"/>
              <a:t>at  right.</a:t>
            </a:r>
            <a:endParaRPr lang="en-US" sz="2000" dirty="0"/>
          </a:p>
          <a:p>
            <a:pPr marL="457200" indent="-457200">
              <a:buFont typeface="+mj-lt"/>
              <a:buAutoNum type="arabicPeriod" startAt="12"/>
            </a:pPr>
            <a:r>
              <a:rPr lang="en-US" sz="2000" b="1" dirty="0" smtClean="0"/>
              <a:t>SAVE</a:t>
            </a:r>
            <a:r>
              <a:rPr lang="en-US" sz="2000" dirty="0" smtClean="0"/>
              <a:t> </a:t>
            </a:r>
            <a:r>
              <a:rPr lang="en-US" sz="2000" dirty="0"/>
              <a:t>the document as </a:t>
            </a:r>
            <a:r>
              <a:rPr lang="en-US" sz="2000" b="1" i="1" dirty="0"/>
              <a:t>coho_newletter_draft1</a:t>
            </a:r>
            <a:r>
              <a:rPr lang="en-US" sz="2000" dirty="0"/>
              <a:t> in your USB flash drive in the lesson folder.</a:t>
            </a:r>
          </a:p>
          <a:p>
            <a:r>
              <a:rPr lang="en-US" sz="2000" b="1" dirty="0"/>
              <a:t>LEAVE</a:t>
            </a:r>
            <a:r>
              <a:rPr lang="en-US" sz="2000" dirty="0"/>
              <a:t> the document open to use in the next exercise.</a:t>
            </a:r>
          </a:p>
          <a:p>
            <a:endParaRPr lang="en-US" sz="2000" dirty="0"/>
          </a:p>
          <a:p>
            <a:endParaRPr lang="en-US" sz="2400" dirty="0"/>
          </a:p>
        </p:txBody>
      </p:sp>
      <p:pic>
        <p:nvPicPr>
          <p:cNvPr id="2" name="Picture 1" descr="08.4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7360" y="1628800"/>
            <a:ext cx="2962316" cy="3792465"/>
          </a:xfrm>
          <a:prstGeom prst="rect">
            <a:avLst/>
          </a:prstGeom>
        </p:spPr>
      </p:pic>
    </p:spTree>
    <p:extLst>
      <p:ext uri="{BB962C8B-B14F-4D97-AF65-F5344CB8AC3E}">
        <p14:creationId xmlns:p14="http://schemas.microsoft.com/office/powerpoint/2010/main" val="58395710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a Text Box</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After </a:t>
            </a:r>
            <a:r>
              <a:rPr lang="en-US" sz="2400" dirty="0"/>
              <a:t>you insert a text box, the Text Box Tools appear on the Format tab. </a:t>
            </a:r>
            <a:r>
              <a:rPr lang="en-US" sz="2400" dirty="0" smtClean="0"/>
              <a:t/>
            </a:r>
            <a:br>
              <a:rPr lang="en-US" sz="2400" dirty="0" smtClean="0"/>
            </a:br>
            <a:r>
              <a:rPr lang="en-US" sz="2400" dirty="0" smtClean="0"/>
              <a:t>In </a:t>
            </a:r>
            <a:r>
              <a:rPr lang="en-US" sz="2400" dirty="0"/>
              <a:t>this exercise, you practice using these tools to format a text box</a:t>
            </a:r>
            <a:r>
              <a:rPr lang="en-US" sz="2400" dirty="0" smtClean="0"/>
              <a:t>.</a:t>
            </a:r>
            <a:endParaRPr lang="en-US" sz="2400" dirty="0"/>
          </a:p>
        </p:txBody>
      </p:sp>
    </p:spTree>
    <p:extLst>
      <p:ext uri="{BB962C8B-B14F-4D97-AF65-F5344CB8AC3E}">
        <p14:creationId xmlns:p14="http://schemas.microsoft.com/office/powerpoint/2010/main" val="623481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Crop, Resize, </a:t>
            </a:r>
            <a:br>
              <a:rPr lang="en-US" b="1" dirty="0"/>
            </a:br>
            <a:r>
              <a:rPr lang="en-US" b="1" dirty="0"/>
              <a:t>Scale, and Rotate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Position </a:t>
            </a:r>
            <a:r>
              <a:rPr lang="en-US" sz="2400" dirty="0"/>
              <a:t>the cropping tool over the </a:t>
            </a:r>
            <a:r>
              <a:rPr lang="en-US" sz="2400" b="1" dirty="0"/>
              <a:t>top right cropping handle</a:t>
            </a:r>
            <a:r>
              <a:rPr lang="en-US" sz="2400" dirty="0"/>
              <a:t>. Then click and drag down and left until it is past the street signs in the picture. Release the mouse button and then click the </a:t>
            </a:r>
            <a:r>
              <a:rPr lang="en-US" sz="2400" b="1" dirty="0"/>
              <a:t>Crop</a:t>
            </a:r>
            <a:r>
              <a:rPr lang="en-US" sz="2400" dirty="0"/>
              <a:t> button again to remove the cropping handles. The image is trimmed to remove the unwanted area and displays only the cropped area. You can also use the </a:t>
            </a:r>
            <a:r>
              <a:rPr lang="en-US" sz="2400" i="1" dirty="0"/>
              <a:t>Height</a:t>
            </a:r>
            <a:r>
              <a:rPr lang="en-US" sz="2400" dirty="0"/>
              <a:t> and </a:t>
            </a:r>
            <a:r>
              <a:rPr lang="en-US" sz="2400" i="1" dirty="0"/>
              <a:t>Width</a:t>
            </a:r>
            <a:r>
              <a:rPr lang="en-US" sz="2400" dirty="0"/>
              <a:t> buttons in the </a:t>
            </a:r>
            <a:r>
              <a:rPr lang="en-US" sz="2400" i="1" dirty="0"/>
              <a:t>Size</a:t>
            </a:r>
            <a:r>
              <a:rPr lang="en-US" sz="2400" dirty="0"/>
              <a:t> group to crop by precise measurements. The picture height should be </a:t>
            </a:r>
            <a:r>
              <a:rPr lang="en-US" sz="2400" b="1" dirty="0"/>
              <a:t>4.33”</a:t>
            </a:r>
            <a:r>
              <a:rPr lang="en-US" sz="2400" dirty="0"/>
              <a:t> and the picture width </a:t>
            </a:r>
            <a:r>
              <a:rPr lang="en-US" sz="2400" b="1" dirty="0"/>
              <a:t>3.9”</a:t>
            </a:r>
            <a:r>
              <a:rPr lang="en-US" sz="2400" dirty="0"/>
              <a:t>. If the measurements do not match, edit in the </a:t>
            </a:r>
            <a:r>
              <a:rPr lang="en-US" sz="2400" i="1" dirty="0"/>
              <a:t>Size</a:t>
            </a:r>
            <a:r>
              <a:rPr lang="en-US" sz="2400" dirty="0"/>
              <a:t> group</a:t>
            </a:r>
            <a:r>
              <a:rPr lang="en-US" sz="2400" dirty="0" smtClean="0"/>
              <a:t>.</a:t>
            </a:r>
            <a:endParaRPr lang="en-US" sz="2400" dirty="0"/>
          </a:p>
        </p:txBody>
      </p:sp>
    </p:spTree>
    <p:extLst>
      <p:ext uri="{BB962C8B-B14F-4D97-AF65-F5344CB8AC3E}">
        <p14:creationId xmlns:p14="http://schemas.microsoft.com/office/powerpoint/2010/main" val="115879676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Format a Text Box</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200" dirty="0" smtClean="0"/>
              <a:t>In </a:t>
            </a:r>
            <a:r>
              <a:rPr lang="en-US" sz="2200" dirty="0"/>
              <a:t>the first column, above </a:t>
            </a:r>
            <a:r>
              <a:rPr lang="en-US" sz="2200" i="1" dirty="0"/>
              <a:t>Wine Facts</a:t>
            </a:r>
            <a:r>
              <a:rPr lang="en-US" sz="2200" dirty="0"/>
              <a:t>, </a:t>
            </a:r>
            <a:r>
              <a:rPr lang="en-US" sz="2200" b="1" dirty="0"/>
              <a:t>select the text box</a:t>
            </a:r>
            <a:r>
              <a:rPr lang="en-US" sz="2200" dirty="0"/>
              <a:t> that contains the date, cost, and RSVP information.</a:t>
            </a:r>
          </a:p>
          <a:p>
            <a:pPr marL="457200" indent="-457200">
              <a:buFont typeface="+mj-lt"/>
              <a:buAutoNum type="arabicPeriod"/>
            </a:pPr>
            <a:r>
              <a:rPr lang="en-US" sz="2200" dirty="0" smtClean="0"/>
              <a:t>Click </a:t>
            </a:r>
            <a:r>
              <a:rPr lang="en-US" sz="2200" dirty="0"/>
              <a:t>the </a:t>
            </a:r>
            <a:r>
              <a:rPr lang="en-US" sz="2200" b="1" dirty="0"/>
              <a:t>Format</a:t>
            </a:r>
            <a:r>
              <a:rPr lang="en-US" sz="2200" dirty="0"/>
              <a:t> tab, in the </a:t>
            </a:r>
            <a:r>
              <a:rPr lang="en-US" sz="2200" i="1" dirty="0"/>
              <a:t>Arrange</a:t>
            </a:r>
            <a:r>
              <a:rPr lang="en-US" sz="2200" dirty="0"/>
              <a:t> group, of the </a:t>
            </a:r>
            <a:r>
              <a:rPr lang="en-US" sz="2200" i="1" dirty="0"/>
              <a:t>Drawing Tools</a:t>
            </a:r>
            <a:r>
              <a:rPr lang="en-US" sz="2200" dirty="0"/>
              <a:t>, click the </a:t>
            </a:r>
            <a:r>
              <a:rPr lang="en-US" sz="2200" b="1" dirty="0"/>
              <a:t>Position</a:t>
            </a:r>
            <a:r>
              <a:rPr lang="en-US" sz="2200" dirty="0"/>
              <a:t> button and select </a:t>
            </a:r>
            <a:r>
              <a:rPr lang="en-US" sz="2200" b="1" dirty="0"/>
              <a:t>Position in Bottom Left with Square Text Wrapping</a:t>
            </a:r>
            <a:r>
              <a:rPr lang="en-US" sz="2200" dirty="0"/>
              <a:t> from the drop-down menu that appears. The text box is moved to the lower-left corner of the document in the first column.</a:t>
            </a:r>
          </a:p>
          <a:p>
            <a:pPr marL="457200" indent="-457200">
              <a:buFont typeface="+mj-lt"/>
              <a:buAutoNum type="arabicPeriod"/>
            </a:pPr>
            <a:r>
              <a:rPr lang="en-US" sz="2200" dirty="0" smtClean="0"/>
              <a:t>The </a:t>
            </a:r>
            <a:r>
              <a:rPr lang="en-US" sz="2200" dirty="0"/>
              <a:t>text box is still selected. On the </a:t>
            </a:r>
            <a:r>
              <a:rPr lang="en-US" sz="2200" i="1" dirty="0"/>
              <a:t>Format </a:t>
            </a:r>
            <a:r>
              <a:rPr lang="en-US" sz="2200" dirty="0"/>
              <a:t>tab, in the </a:t>
            </a:r>
            <a:r>
              <a:rPr lang="en-US" sz="2200" i="1" dirty="0"/>
              <a:t>Shape Styles</a:t>
            </a:r>
            <a:r>
              <a:rPr lang="en-US" sz="2200" dirty="0"/>
              <a:t> group, click the </a:t>
            </a:r>
            <a:r>
              <a:rPr lang="en-US" sz="2200" b="1" dirty="0"/>
              <a:t>More</a:t>
            </a:r>
            <a:r>
              <a:rPr lang="en-US" sz="2200" dirty="0"/>
              <a:t> button to display the gallery of styles.</a:t>
            </a:r>
          </a:p>
          <a:p>
            <a:pPr marL="457200" indent="-457200">
              <a:buFont typeface="+mj-lt"/>
              <a:buAutoNum type="arabicPeriod"/>
            </a:pPr>
            <a:r>
              <a:rPr lang="en-US" sz="2200" dirty="0" smtClean="0"/>
              <a:t>Click </a:t>
            </a:r>
            <a:r>
              <a:rPr lang="en-US" sz="2200" dirty="0"/>
              <a:t>the </a:t>
            </a:r>
            <a:r>
              <a:rPr lang="en-US" sz="2200" b="1" dirty="0"/>
              <a:t>Subtle Effect – Black Dark 1 </a:t>
            </a:r>
            <a:r>
              <a:rPr lang="en-US" sz="2200" dirty="0"/>
              <a:t>style in the </a:t>
            </a:r>
            <a:r>
              <a:rPr lang="en-US" sz="2200" i="1" dirty="0"/>
              <a:t>Shape Styles</a:t>
            </a:r>
            <a:r>
              <a:rPr lang="en-US" sz="2200" dirty="0"/>
              <a:t> gallery. The text box is formatted with the preformatted style</a:t>
            </a:r>
            <a:r>
              <a:rPr lang="en-US" sz="2200" dirty="0" smtClean="0"/>
              <a:t>.</a:t>
            </a:r>
            <a:endParaRPr lang="en-US" sz="2200" dirty="0"/>
          </a:p>
        </p:txBody>
      </p:sp>
    </p:spTree>
    <p:extLst>
      <p:ext uri="{BB962C8B-B14F-4D97-AF65-F5344CB8AC3E}">
        <p14:creationId xmlns:p14="http://schemas.microsoft.com/office/powerpoint/2010/main" val="394085356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 Text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100" dirty="0" smtClean="0"/>
              <a:t>In </a:t>
            </a:r>
            <a:r>
              <a:rPr lang="en-US" sz="2100" dirty="0"/>
              <a:t>the </a:t>
            </a:r>
            <a:r>
              <a:rPr lang="en-US" sz="2100" i="1" dirty="0"/>
              <a:t>Shape Styles</a:t>
            </a:r>
            <a:r>
              <a:rPr lang="en-US" sz="2100" dirty="0"/>
              <a:t> group, click the </a:t>
            </a:r>
            <a:r>
              <a:rPr lang="en-US" sz="2100" b="1" dirty="0"/>
              <a:t>Shape Outline</a:t>
            </a:r>
            <a:r>
              <a:rPr lang="en-US" sz="2100" dirty="0"/>
              <a:t> button, and then select </a:t>
            </a:r>
            <a:r>
              <a:rPr lang="en-US" sz="2100" b="1" dirty="0"/>
              <a:t>No Outline</a:t>
            </a:r>
            <a:r>
              <a:rPr lang="en-US" sz="2100" dirty="0"/>
              <a:t>. The lines around the text box are removed.</a:t>
            </a:r>
          </a:p>
          <a:p>
            <a:pPr marL="457200" indent="-457200">
              <a:buFont typeface="+mj-lt"/>
              <a:buAutoNum type="arabicPeriod" startAt="5"/>
            </a:pPr>
            <a:r>
              <a:rPr lang="en-US" sz="2100" dirty="0" smtClean="0"/>
              <a:t>Click </a:t>
            </a:r>
            <a:r>
              <a:rPr lang="en-US" sz="2100" dirty="0"/>
              <a:t>the </a:t>
            </a:r>
            <a:r>
              <a:rPr lang="en-US" sz="2100" b="1" dirty="0"/>
              <a:t>Edit Shape</a:t>
            </a:r>
            <a:r>
              <a:rPr lang="en-US" sz="2100" dirty="0"/>
              <a:t> button in the </a:t>
            </a:r>
            <a:r>
              <a:rPr lang="en-US" sz="2100" i="1" dirty="0"/>
              <a:t>Insert Shape</a:t>
            </a:r>
            <a:r>
              <a:rPr lang="en-US" sz="2100" dirty="0"/>
              <a:t> group to display the menu; then click </a:t>
            </a:r>
            <a:r>
              <a:rPr lang="en-US" sz="2100" b="1" dirty="0"/>
              <a:t>Change Shape</a:t>
            </a:r>
            <a:r>
              <a:rPr lang="en-US" sz="2100" dirty="0"/>
              <a:t> to display the </a:t>
            </a:r>
            <a:r>
              <a:rPr lang="en-US" sz="2100" i="1" dirty="0"/>
              <a:t>Shapes</a:t>
            </a:r>
            <a:r>
              <a:rPr lang="en-US" sz="2100" dirty="0"/>
              <a:t> menu.</a:t>
            </a:r>
          </a:p>
          <a:p>
            <a:pPr marL="457200" indent="-457200">
              <a:buFont typeface="+mj-lt"/>
              <a:buAutoNum type="arabicPeriod" startAt="5"/>
            </a:pPr>
            <a:r>
              <a:rPr lang="en-US" sz="2100" dirty="0" smtClean="0"/>
              <a:t>Under </a:t>
            </a:r>
            <a:r>
              <a:rPr lang="en-US" sz="2100" dirty="0"/>
              <a:t>the </a:t>
            </a:r>
            <a:r>
              <a:rPr lang="en-US" sz="2100" i="1" dirty="0"/>
              <a:t>Basic Shape</a:t>
            </a:r>
            <a:r>
              <a:rPr lang="en-US" sz="2100" dirty="0"/>
              <a:t> section, select the </a:t>
            </a:r>
            <a:r>
              <a:rPr lang="en-US" sz="2100" b="1" dirty="0"/>
              <a:t>Hexagon</a:t>
            </a:r>
            <a:r>
              <a:rPr lang="en-US" sz="2100" dirty="0"/>
              <a:t> shape in the first row eighth option. The text box shape takes on a Hexagon shape.</a:t>
            </a:r>
          </a:p>
          <a:p>
            <a:pPr marL="457200" indent="-457200">
              <a:buFont typeface="+mj-lt"/>
              <a:buAutoNum type="arabicPeriod" startAt="5"/>
            </a:pPr>
            <a:r>
              <a:rPr lang="en-US" sz="2100" dirty="0" smtClean="0"/>
              <a:t>In </a:t>
            </a:r>
            <a:r>
              <a:rPr lang="en-US" sz="2100" dirty="0"/>
              <a:t>the </a:t>
            </a:r>
            <a:r>
              <a:rPr lang="en-US" sz="2100" i="1" dirty="0"/>
              <a:t>Size</a:t>
            </a:r>
            <a:r>
              <a:rPr lang="en-US" sz="2100" dirty="0"/>
              <a:t> group, click the </a:t>
            </a:r>
            <a:r>
              <a:rPr lang="en-US" sz="2100" b="1" dirty="0"/>
              <a:t>Height</a:t>
            </a:r>
            <a:r>
              <a:rPr lang="en-US" sz="2100" dirty="0"/>
              <a:t> box and key </a:t>
            </a:r>
            <a:r>
              <a:rPr lang="en-US" sz="2100" b="1" dirty="0"/>
              <a:t>1.36”</a:t>
            </a:r>
            <a:r>
              <a:rPr lang="en-US" sz="2100" dirty="0"/>
              <a:t> to increase the height and display all text</a:t>
            </a:r>
            <a:r>
              <a:rPr lang="en-US" sz="2100" dirty="0" smtClean="0"/>
              <a:t>.</a:t>
            </a:r>
          </a:p>
          <a:p>
            <a:pPr marL="457200" indent="-457200">
              <a:buFont typeface="+mj-lt"/>
              <a:buAutoNum type="arabicPeriod" startAt="5"/>
            </a:pPr>
            <a:r>
              <a:rPr lang="en-US" sz="2100" dirty="0"/>
              <a:t>Remove the two blank lines abo</a:t>
            </a:r>
            <a:r>
              <a:rPr lang="en-US" sz="2200" dirty="0"/>
              <a:t>ve </a:t>
            </a:r>
            <a:r>
              <a:rPr lang="en-US" sz="2200" i="1" dirty="0"/>
              <a:t>Wine Facts</a:t>
            </a:r>
            <a:r>
              <a:rPr lang="en-US" sz="2200" dirty="0"/>
              <a:t> in the first column and the blank line in column two between the first and second paragraph</a:t>
            </a:r>
            <a:r>
              <a:rPr lang="en-US" sz="2200" dirty="0" smtClean="0"/>
              <a:t>.</a:t>
            </a:r>
          </a:p>
          <a:p>
            <a:pPr marL="457200" indent="-457200">
              <a:buFont typeface="+mj-lt"/>
              <a:buAutoNum type="arabicPeriod" startAt="5"/>
            </a:pPr>
            <a:endParaRPr lang="en-US" sz="2200" dirty="0"/>
          </a:p>
          <a:p>
            <a:pPr marL="457200" indent="-457200">
              <a:buFont typeface="+mj-lt"/>
              <a:buAutoNum type="arabicPeriod" startAt="5"/>
            </a:pPr>
            <a:endParaRPr lang="en-US" sz="2200" dirty="0"/>
          </a:p>
        </p:txBody>
      </p:sp>
    </p:spTree>
    <p:extLst>
      <p:ext uri="{BB962C8B-B14F-4D97-AF65-F5344CB8AC3E}">
        <p14:creationId xmlns:p14="http://schemas.microsoft.com/office/powerpoint/2010/main" val="6449990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 Text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100" dirty="0" smtClean="0"/>
              <a:t>Select </a:t>
            </a:r>
            <a:r>
              <a:rPr lang="en-US" sz="2100" dirty="0"/>
              <a:t>the </a:t>
            </a:r>
            <a:r>
              <a:rPr lang="en-US" sz="2100" b="1" dirty="0"/>
              <a:t>Hexagon</a:t>
            </a:r>
            <a:r>
              <a:rPr lang="en-US" sz="2100" dirty="0"/>
              <a:t> shape, click the </a:t>
            </a:r>
            <a:r>
              <a:rPr lang="en-US" sz="2100" b="1" dirty="0"/>
              <a:t>Format</a:t>
            </a:r>
            <a:r>
              <a:rPr lang="en-US" sz="2100" dirty="0"/>
              <a:t> tab, in the </a:t>
            </a:r>
            <a:r>
              <a:rPr lang="en-US" sz="2100" i="1" dirty="0"/>
              <a:t>Shapes Styles</a:t>
            </a:r>
            <a:r>
              <a:rPr lang="en-US" sz="2100" dirty="0"/>
              <a:t> group, click the </a:t>
            </a:r>
            <a:r>
              <a:rPr lang="en-US" sz="2100" b="1" dirty="0"/>
              <a:t>Shapes Effects</a:t>
            </a:r>
            <a:r>
              <a:rPr lang="en-US" sz="2100" dirty="0"/>
              <a:t> button to display the menu, then click the </a:t>
            </a:r>
            <a:r>
              <a:rPr lang="en-US" sz="2100" b="1" dirty="0"/>
              <a:t>3-D</a:t>
            </a:r>
            <a:r>
              <a:rPr lang="en-US" sz="2100" dirty="0"/>
              <a:t> </a:t>
            </a:r>
            <a:r>
              <a:rPr lang="en-US" sz="2100" b="1" dirty="0"/>
              <a:t>Rotation</a:t>
            </a:r>
            <a:r>
              <a:rPr lang="en-US" sz="2100" dirty="0"/>
              <a:t> to display the additional options in the menu. Under the </a:t>
            </a:r>
            <a:r>
              <a:rPr lang="en-US" sz="2100" i="1" dirty="0"/>
              <a:t>Perspective</a:t>
            </a:r>
            <a:r>
              <a:rPr lang="en-US" sz="2100" dirty="0"/>
              <a:t> section, click </a:t>
            </a:r>
            <a:r>
              <a:rPr lang="en-US" sz="2100" b="1" dirty="0"/>
              <a:t>Perspective Contrasting Right</a:t>
            </a:r>
            <a:r>
              <a:rPr lang="en-US" sz="2100" dirty="0"/>
              <a:t> (third row first option). The shape object acquires more depth.</a:t>
            </a:r>
          </a:p>
          <a:p>
            <a:pPr marL="457200" indent="-457200">
              <a:spcBef>
                <a:spcPts val="450"/>
              </a:spcBef>
              <a:buFont typeface="+mj-lt"/>
              <a:buAutoNum type="arabicPeriod" startAt="10"/>
            </a:pPr>
            <a:r>
              <a:rPr lang="en-US" sz="2100" b="1" dirty="0" smtClean="0"/>
              <a:t> </a:t>
            </a:r>
            <a:r>
              <a:rPr lang="en-US" sz="2100" dirty="0" smtClean="0"/>
              <a:t>The </a:t>
            </a:r>
            <a:r>
              <a:rPr lang="en-US" sz="2100" dirty="0"/>
              <a:t>Hexagon shape should still be selected. In the </a:t>
            </a:r>
            <a:r>
              <a:rPr lang="en-US" sz="2100" i="1" dirty="0"/>
              <a:t>Shapes Styles</a:t>
            </a:r>
            <a:r>
              <a:rPr lang="en-US" sz="2100" dirty="0"/>
              <a:t> group, click the </a:t>
            </a:r>
            <a:r>
              <a:rPr lang="en-US" sz="2100" b="1" dirty="0"/>
              <a:t>Shapes Effects</a:t>
            </a:r>
            <a:r>
              <a:rPr lang="en-US" sz="2100" dirty="0"/>
              <a:t> button to display the menu. Click </a:t>
            </a:r>
            <a:r>
              <a:rPr lang="en-US" sz="2100" b="1" dirty="0"/>
              <a:t>Shadow</a:t>
            </a:r>
            <a:r>
              <a:rPr lang="en-US" sz="2100" dirty="0"/>
              <a:t>, and then in the </a:t>
            </a:r>
            <a:r>
              <a:rPr lang="en-US" sz="2100" i="1" dirty="0"/>
              <a:t>Inner</a:t>
            </a:r>
            <a:r>
              <a:rPr lang="en-US" sz="2100" dirty="0"/>
              <a:t> section, select the second option in the third row, </a:t>
            </a:r>
            <a:r>
              <a:rPr lang="en-US" sz="2100" b="1" dirty="0"/>
              <a:t>Inside Bottom</a:t>
            </a:r>
            <a:r>
              <a:rPr lang="en-US" sz="2100" dirty="0"/>
              <a:t>. Notice the shadow toward the bottom of the Hexagon shape</a:t>
            </a:r>
            <a:r>
              <a:rPr lang="en-US" sz="2100" dirty="0" smtClean="0"/>
              <a:t>.</a:t>
            </a:r>
          </a:p>
          <a:p>
            <a:pPr marL="457200" indent="-457200">
              <a:spcBef>
                <a:spcPts val="450"/>
              </a:spcBef>
              <a:buFont typeface="+mj-lt"/>
              <a:buAutoNum type="arabicPeriod" startAt="10"/>
            </a:pPr>
            <a:r>
              <a:rPr lang="en-US" sz="2100" dirty="0"/>
              <a:t>Select the text box that contains the </a:t>
            </a:r>
            <a:r>
              <a:rPr lang="en-US" sz="2100" i="1" dirty="0"/>
              <a:t>Newsletter</a:t>
            </a:r>
            <a:r>
              <a:rPr lang="en-US" sz="2100" dirty="0"/>
              <a:t> text. In the </a:t>
            </a:r>
            <a:r>
              <a:rPr lang="en-US" sz="2100" i="1" dirty="0"/>
              <a:t>Format</a:t>
            </a:r>
            <a:r>
              <a:rPr lang="en-US" sz="2100" dirty="0"/>
              <a:t> tab, in the </a:t>
            </a:r>
            <a:r>
              <a:rPr lang="en-US" sz="2100" i="1" dirty="0"/>
              <a:t>Text</a:t>
            </a:r>
            <a:r>
              <a:rPr lang="en-US" sz="2100" dirty="0"/>
              <a:t> group, click the </a:t>
            </a:r>
            <a:r>
              <a:rPr lang="en-US" sz="2100" b="1" dirty="0"/>
              <a:t>Text Direction</a:t>
            </a:r>
            <a:r>
              <a:rPr lang="en-US" sz="2100" dirty="0"/>
              <a:t> button to display the menu. Click the </a:t>
            </a:r>
            <a:r>
              <a:rPr lang="en-US" sz="2100" b="1" dirty="0"/>
              <a:t>Rotate all Text 270º</a:t>
            </a:r>
            <a:r>
              <a:rPr lang="en-US" sz="2100" dirty="0"/>
              <a:t> to rotate the text in the text box.</a:t>
            </a:r>
          </a:p>
        </p:txBody>
      </p:sp>
    </p:spTree>
    <p:extLst>
      <p:ext uri="{BB962C8B-B14F-4D97-AF65-F5344CB8AC3E}">
        <p14:creationId xmlns:p14="http://schemas.microsoft.com/office/powerpoint/2010/main" val="29426994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 Text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3"/>
            </a:pPr>
            <a:r>
              <a:rPr lang="en-US" sz="2000" b="1" dirty="0" smtClean="0"/>
              <a:t> </a:t>
            </a:r>
            <a:r>
              <a:rPr lang="en-US" sz="2000" dirty="0" smtClean="0"/>
              <a:t>The </a:t>
            </a:r>
            <a:r>
              <a:rPr lang="en-US" sz="2000" dirty="0"/>
              <a:t>text </a:t>
            </a:r>
            <a:r>
              <a:rPr lang="en-US" sz="2000" i="1" dirty="0"/>
              <a:t>Newsletter</a:t>
            </a:r>
            <a:r>
              <a:rPr lang="en-US" sz="2000" dirty="0"/>
              <a:t> should be selected. </a:t>
            </a:r>
            <a:r>
              <a:rPr lang="en-US" sz="2000" dirty="0" smtClean="0"/>
              <a:t/>
            </a:r>
            <a:br>
              <a:rPr lang="en-US" sz="2000" dirty="0" smtClean="0"/>
            </a:br>
            <a:r>
              <a:rPr lang="en-US" sz="2000" dirty="0" smtClean="0"/>
              <a:t>Right</a:t>
            </a:r>
            <a:r>
              <a:rPr lang="en-US" sz="2000" dirty="0"/>
              <a:t>-click and change the </a:t>
            </a:r>
            <a:r>
              <a:rPr lang="en-US" sz="2000" i="1" dirty="0"/>
              <a:t>Font</a:t>
            </a:r>
            <a:r>
              <a:rPr lang="en-US" sz="2000" dirty="0"/>
              <a:t> size to </a:t>
            </a:r>
            <a:r>
              <a:rPr lang="en-US" sz="2000" dirty="0" smtClean="0"/>
              <a:t/>
            </a:r>
            <a:br>
              <a:rPr lang="en-US" sz="2000" dirty="0" smtClean="0"/>
            </a:br>
            <a:r>
              <a:rPr lang="en-US" sz="2000" b="1" dirty="0" smtClean="0"/>
              <a:t>36 </a:t>
            </a:r>
            <a:r>
              <a:rPr lang="en-US" sz="2000" b="1" dirty="0"/>
              <a:t>pt</a:t>
            </a:r>
            <a:r>
              <a:rPr lang="en-US" sz="2000" dirty="0"/>
              <a:t> using the Mini </a:t>
            </a:r>
            <a:r>
              <a:rPr lang="en-US" sz="2000" dirty="0" smtClean="0"/>
              <a:t>toolbar.</a:t>
            </a:r>
          </a:p>
          <a:p>
            <a:pPr marL="457200" indent="-457200">
              <a:buFont typeface="+mj-lt"/>
              <a:buAutoNum type="arabicPeriod" startAt="13"/>
            </a:pPr>
            <a:r>
              <a:rPr lang="en-US" sz="2000" dirty="0" smtClean="0"/>
              <a:t>Select </a:t>
            </a:r>
            <a:r>
              <a:rPr lang="en-US" sz="2000" dirty="0"/>
              <a:t>the text box that </a:t>
            </a:r>
            <a:r>
              <a:rPr lang="en-US" sz="2000" dirty="0" smtClean="0"/>
              <a:t>contains </a:t>
            </a:r>
            <a:r>
              <a:rPr lang="en-US" sz="2000" dirty="0"/>
              <a:t>the </a:t>
            </a:r>
            <a:r>
              <a:rPr lang="en-US" sz="2000" dirty="0" smtClean="0"/>
              <a:t/>
            </a:r>
            <a:br>
              <a:rPr lang="en-US" sz="2000" dirty="0" smtClean="0"/>
            </a:br>
            <a:r>
              <a:rPr lang="en-US" sz="2000" i="1" dirty="0" smtClean="0"/>
              <a:t>Newsletter</a:t>
            </a:r>
            <a:r>
              <a:rPr lang="en-US" sz="2000" dirty="0" smtClean="0"/>
              <a:t> </a:t>
            </a:r>
            <a:r>
              <a:rPr lang="en-US" sz="2000" dirty="0"/>
              <a:t>text. In </a:t>
            </a:r>
            <a:r>
              <a:rPr lang="en-US" sz="2000" dirty="0" smtClean="0"/>
              <a:t>the </a:t>
            </a:r>
            <a:r>
              <a:rPr lang="en-US" sz="2000" i="1" dirty="0"/>
              <a:t>Shapes Styles</a:t>
            </a:r>
            <a:r>
              <a:rPr lang="en-US" sz="2000" dirty="0"/>
              <a:t> </a:t>
            </a:r>
            <a:r>
              <a:rPr lang="en-US" sz="2000" dirty="0" smtClean="0"/>
              <a:t/>
            </a:r>
            <a:br>
              <a:rPr lang="en-US" sz="2000" dirty="0" smtClean="0"/>
            </a:br>
            <a:r>
              <a:rPr lang="en-US" sz="2000" dirty="0" smtClean="0"/>
              <a:t>group</a:t>
            </a:r>
            <a:r>
              <a:rPr lang="en-US" sz="2000" dirty="0"/>
              <a:t>, click </a:t>
            </a:r>
            <a:r>
              <a:rPr lang="en-US" sz="2000" dirty="0" smtClean="0"/>
              <a:t>the </a:t>
            </a:r>
            <a:r>
              <a:rPr lang="en-US" sz="2000" b="1" dirty="0"/>
              <a:t>Shapes Effects</a:t>
            </a:r>
            <a:r>
              <a:rPr lang="en-US" sz="2000" dirty="0"/>
              <a:t> button to </a:t>
            </a:r>
            <a:br>
              <a:rPr lang="en-US" sz="2000" dirty="0"/>
            </a:br>
            <a:r>
              <a:rPr lang="en-US" sz="2000" dirty="0"/>
              <a:t>display the menu. Click </a:t>
            </a:r>
            <a:r>
              <a:rPr lang="en-US" sz="2000" b="1" dirty="0" smtClean="0"/>
              <a:t>Shadow</a:t>
            </a:r>
            <a:r>
              <a:rPr lang="en-US" sz="2000" dirty="0"/>
              <a:t>, and then </a:t>
            </a:r>
            <a:r>
              <a:rPr lang="en-US" sz="2000" dirty="0" smtClean="0"/>
              <a:t/>
            </a:r>
            <a:br>
              <a:rPr lang="en-US" sz="2000" dirty="0" smtClean="0"/>
            </a:br>
            <a:r>
              <a:rPr lang="en-US" sz="2000" dirty="0" smtClean="0"/>
              <a:t>in </a:t>
            </a:r>
            <a:r>
              <a:rPr lang="en-US" sz="2000" dirty="0"/>
              <a:t>the </a:t>
            </a:r>
            <a:r>
              <a:rPr lang="en-US" sz="2000" i="1" dirty="0" smtClean="0"/>
              <a:t>Inner</a:t>
            </a:r>
            <a:r>
              <a:rPr lang="en-US" sz="2000" dirty="0" smtClean="0"/>
              <a:t> </a:t>
            </a:r>
            <a:r>
              <a:rPr lang="en-US" sz="2000" dirty="0"/>
              <a:t>section, select the </a:t>
            </a:r>
            <a:r>
              <a:rPr lang="en-US" sz="2000" dirty="0" smtClean="0"/>
              <a:t>second </a:t>
            </a:r>
            <a:br>
              <a:rPr lang="en-US" sz="2000" dirty="0" smtClean="0"/>
            </a:br>
            <a:r>
              <a:rPr lang="en-US" sz="2000" dirty="0" smtClean="0"/>
              <a:t>option </a:t>
            </a:r>
            <a:r>
              <a:rPr lang="en-US" sz="2000" dirty="0"/>
              <a:t>in the second row, </a:t>
            </a:r>
            <a:r>
              <a:rPr lang="en-US" sz="2000" b="1" dirty="0" smtClean="0"/>
              <a:t>Inside </a:t>
            </a:r>
            <a:r>
              <a:rPr lang="en-US" sz="2000" b="1" dirty="0"/>
              <a:t>Center</a:t>
            </a:r>
            <a:r>
              <a:rPr lang="en-US" sz="2000" dirty="0"/>
              <a:t>. </a:t>
            </a:r>
            <a:r>
              <a:rPr lang="en-US" sz="2000" dirty="0" smtClean="0"/>
              <a:t/>
            </a:r>
            <a:br>
              <a:rPr lang="en-US" sz="2000" dirty="0" smtClean="0"/>
            </a:br>
            <a:r>
              <a:rPr lang="en-US" sz="2000" dirty="0" smtClean="0"/>
              <a:t>A </a:t>
            </a:r>
            <a:r>
              <a:rPr lang="en-US" sz="2000" dirty="0"/>
              <a:t>shadow </a:t>
            </a:r>
            <a:r>
              <a:rPr lang="en-US" sz="2000" dirty="0" smtClean="0"/>
              <a:t>appears </a:t>
            </a:r>
            <a:r>
              <a:rPr lang="en-US" sz="2000" dirty="0"/>
              <a:t>inside the text box </a:t>
            </a:r>
            <a:br>
              <a:rPr lang="en-US" sz="2000" dirty="0"/>
            </a:br>
            <a:r>
              <a:rPr lang="en-US" sz="2000" dirty="0"/>
              <a:t>shape. Your document should </a:t>
            </a:r>
            <a:br>
              <a:rPr lang="en-US" sz="2000" dirty="0"/>
            </a:br>
            <a:r>
              <a:rPr lang="en-US" sz="2000" dirty="0"/>
              <a:t>resemble the one at right</a:t>
            </a:r>
            <a:r>
              <a:rPr lang="en-US" sz="2000" dirty="0" smtClean="0"/>
              <a:t>. </a:t>
            </a:r>
          </a:p>
          <a:p>
            <a:pPr marL="457200" indent="-457200">
              <a:buFont typeface="+mj-lt"/>
              <a:buAutoNum type="arabicPeriod" startAt="15"/>
            </a:pPr>
            <a:r>
              <a:rPr lang="en-US" sz="2000" b="1" dirty="0" smtClean="0"/>
              <a:t>SAVE</a:t>
            </a:r>
            <a:r>
              <a:rPr lang="en-US" sz="2000" dirty="0" smtClean="0"/>
              <a:t> </a:t>
            </a:r>
            <a:r>
              <a:rPr lang="en-US" sz="2000" dirty="0"/>
              <a:t>the document as </a:t>
            </a:r>
            <a:r>
              <a:rPr lang="en-US" sz="2000" b="1" i="1" dirty="0"/>
              <a:t>coho_newsletter_final</a:t>
            </a:r>
            <a:r>
              <a:rPr lang="en-US" sz="2000" dirty="0"/>
              <a:t> in your USB flash drive in the lesson folder.</a:t>
            </a:r>
          </a:p>
          <a:p>
            <a:r>
              <a:rPr lang="en-US" sz="2000" b="1" dirty="0"/>
              <a:t>LEAVE</a:t>
            </a:r>
            <a:r>
              <a:rPr lang="en-US" sz="2000" dirty="0"/>
              <a:t> the document open for the next exercise.</a:t>
            </a:r>
          </a:p>
          <a:p>
            <a:pPr marL="457200" indent="-457200">
              <a:buFont typeface="+mj-lt"/>
              <a:buAutoNum type="arabicPeriod" startAt="13"/>
            </a:pPr>
            <a:endParaRPr lang="en-US" sz="2000" dirty="0"/>
          </a:p>
          <a:p>
            <a:pPr marL="457200" indent="-457200">
              <a:buFont typeface="+mj-lt"/>
              <a:buAutoNum type="arabicPeriod" startAt="13"/>
            </a:pPr>
            <a:endParaRPr lang="en-US" sz="2400" dirty="0"/>
          </a:p>
        </p:txBody>
      </p:sp>
      <p:pic>
        <p:nvPicPr>
          <p:cNvPr id="4" name="Picture 3" descr="08.4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1592600"/>
            <a:ext cx="2944683" cy="3766254"/>
          </a:xfrm>
          <a:prstGeom prst="rect">
            <a:avLst/>
          </a:prstGeom>
        </p:spPr>
      </p:pic>
    </p:spTree>
    <p:extLst>
      <p:ext uri="{BB962C8B-B14F-4D97-AF65-F5344CB8AC3E}">
        <p14:creationId xmlns:p14="http://schemas.microsoft.com/office/powerpoint/2010/main" val="323913469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a Selection to the Text Box Gallery</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After </a:t>
            </a:r>
            <a:r>
              <a:rPr lang="en-US" sz="2400" dirty="0"/>
              <a:t>you have customized a text box style by changing the color, weight, and so on, you can save the customized style to the Text Box gallery for reuse. </a:t>
            </a:r>
            <a:endParaRPr lang="en-US" sz="2400" dirty="0" smtClean="0"/>
          </a:p>
          <a:p>
            <a:r>
              <a:rPr lang="en-US" sz="2400" dirty="0" smtClean="0"/>
              <a:t>In </a:t>
            </a:r>
            <a:r>
              <a:rPr lang="en-US" sz="2400" dirty="0"/>
              <a:t>this exercise, you will learn to save the newsletter text box in the gallery</a:t>
            </a:r>
            <a:r>
              <a:rPr lang="en-US" sz="2400" dirty="0" smtClean="0"/>
              <a:t>.</a:t>
            </a:r>
            <a:endParaRPr lang="en-US" sz="2400" dirty="0"/>
          </a:p>
        </p:txBody>
      </p:sp>
    </p:spTree>
    <p:extLst>
      <p:ext uri="{BB962C8B-B14F-4D97-AF65-F5344CB8AC3E}">
        <p14:creationId xmlns:p14="http://schemas.microsoft.com/office/powerpoint/2010/main" val="25428425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a Selection </a:t>
            </a:r>
            <a:r>
              <a:rPr lang="en-US" b="1" dirty="0" smtClean="0"/>
              <a:t/>
            </a:r>
            <a:br>
              <a:rPr lang="en-US" b="1" dirty="0" smtClean="0"/>
            </a:br>
            <a:r>
              <a:rPr lang="en-US" b="1" dirty="0" smtClean="0"/>
              <a:t>to </a:t>
            </a:r>
            <a:r>
              <a:rPr lang="en-US" b="1" dirty="0"/>
              <a:t>the Text Box Gallery</a:t>
            </a:r>
          </a:p>
        </p:txBody>
      </p:sp>
      <p:sp>
        <p:nvSpPr>
          <p:cNvPr id="21506" name="Rectangle 3"/>
          <p:cNvSpPr>
            <a:spLocks noGrp="1" noChangeArrowheads="1"/>
          </p:cNvSpPr>
          <p:nvPr>
            <p:ph type="body" idx="1"/>
          </p:nvPr>
        </p:nvSpPr>
        <p:spPr>
          <a:xfrm>
            <a:off x="457200" y="1600200"/>
            <a:ext cx="8229600" cy="4876800"/>
          </a:xfrm>
        </p:spPr>
        <p:txBody>
          <a:bodyPr/>
          <a:lstStyle/>
          <a:p>
            <a:r>
              <a:rPr lang="en-US" sz="2100" b="1" dirty="0" smtClean="0"/>
              <a:t>USE</a:t>
            </a:r>
            <a:r>
              <a:rPr lang="en-US" sz="2100" dirty="0" smtClean="0"/>
              <a:t> </a:t>
            </a:r>
            <a:r>
              <a:rPr lang="en-US" sz="2100" dirty="0"/>
              <a:t>the document that is open from the previous exercise.</a:t>
            </a:r>
          </a:p>
          <a:p>
            <a:pPr marL="457200" indent="-457200">
              <a:buFont typeface="+mj-lt"/>
              <a:buAutoNum type="arabicPeriod"/>
            </a:pPr>
            <a:r>
              <a:rPr lang="en-US" sz="2100" dirty="0" smtClean="0"/>
              <a:t>Select </a:t>
            </a:r>
            <a:r>
              <a:rPr lang="en-US" sz="2100" dirty="0"/>
              <a:t>the text box that contains the </a:t>
            </a:r>
            <a:r>
              <a:rPr lang="en-US" sz="2100" i="1" dirty="0"/>
              <a:t>Newsletter </a:t>
            </a:r>
            <a:r>
              <a:rPr lang="en-US" sz="2100" dirty="0"/>
              <a:t>heading and winery hours information. When you click the text box, a hyphenated line appears. Click until the line changes to a single border line.</a:t>
            </a:r>
          </a:p>
          <a:p>
            <a:pPr marL="457200" indent="-457200">
              <a:buFont typeface="+mj-lt"/>
              <a:buAutoNum type="arabicPeriod"/>
            </a:pPr>
            <a:r>
              <a:rPr lang="en-US" sz="2100" b="1" dirty="0" smtClean="0"/>
              <a:t> </a:t>
            </a:r>
            <a:r>
              <a:rPr lang="en-US" sz="2100" dirty="0" smtClean="0"/>
              <a:t>Click </a:t>
            </a:r>
            <a:r>
              <a:rPr lang="en-US" sz="2100" dirty="0"/>
              <a:t>the </a:t>
            </a:r>
            <a:r>
              <a:rPr lang="en-US" sz="2100" b="1" dirty="0"/>
              <a:t>Insert</a:t>
            </a:r>
            <a:r>
              <a:rPr lang="en-US" sz="2100" dirty="0"/>
              <a:t> tab, in the </a:t>
            </a:r>
            <a:r>
              <a:rPr lang="en-US" sz="2100" i="1" dirty="0"/>
              <a:t>Text</a:t>
            </a:r>
            <a:r>
              <a:rPr lang="en-US" sz="2100" dirty="0"/>
              <a:t> group, and click the Text Box button, and then choose </a:t>
            </a:r>
            <a:r>
              <a:rPr lang="en-US" sz="2100" b="1" dirty="0"/>
              <a:t>Save Selection to Text Box Gallery</a:t>
            </a:r>
            <a:r>
              <a:rPr lang="en-US" sz="2100" dirty="0"/>
              <a:t> from the menu that appears. The </a:t>
            </a:r>
            <a:r>
              <a:rPr lang="en-US" sz="2100" i="1" dirty="0"/>
              <a:t>Create New Building Block</a:t>
            </a:r>
            <a:r>
              <a:rPr lang="en-US" sz="2100" dirty="0"/>
              <a:t> dialog box opens as shown </a:t>
            </a:r>
            <a:r>
              <a:rPr lang="en-US" sz="2100" dirty="0" smtClean="0"/>
              <a:t>below.</a:t>
            </a:r>
            <a:endParaRPr lang="en-US" sz="2100" dirty="0"/>
          </a:p>
        </p:txBody>
      </p:sp>
      <p:pic>
        <p:nvPicPr>
          <p:cNvPr id="2" name="Picture 1" descr="08.4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712" y="4364216"/>
            <a:ext cx="5426928" cy="2029199"/>
          </a:xfrm>
          <a:prstGeom prst="rect">
            <a:avLst/>
          </a:prstGeom>
        </p:spPr>
      </p:pic>
    </p:spTree>
    <p:extLst>
      <p:ext uri="{BB962C8B-B14F-4D97-AF65-F5344CB8AC3E}">
        <p14:creationId xmlns:p14="http://schemas.microsoft.com/office/powerpoint/2010/main" val="49212406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Selection </a:t>
            </a:r>
            <a:br>
              <a:rPr lang="en-US" b="1" dirty="0"/>
            </a:br>
            <a:r>
              <a:rPr lang="en-US" b="1" dirty="0"/>
              <a:t>to the Text Box Gallery</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Keep </a:t>
            </a:r>
            <a:r>
              <a:rPr lang="en-US" sz="2300" dirty="0"/>
              <a:t>the defaults as listed. Click </a:t>
            </a:r>
            <a:r>
              <a:rPr lang="en-US" sz="2300" b="1" dirty="0"/>
              <a:t>OK</a:t>
            </a:r>
            <a:r>
              <a:rPr lang="en-US" sz="2300" dirty="0"/>
              <a:t>. The saved selection of the </a:t>
            </a:r>
            <a:r>
              <a:rPr lang="en-US" sz="2300" i="1" dirty="0"/>
              <a:t>Newsletter </a:t>
            </a:r>
            <a:r>
              <a:rPr lang="en-US" sz="2300" dirty="0"/>
              <a:t>text box is saved in the gallery under the General section. To view, click in a blank area of the document. In the </a:t>
            </a:r>
            <a:r>
              <a:rPr lang="en-US" sz="2300" i="1" dirty="0"/>
              <a:t>Text</a:t>
            </a:r>
            <a:r>
              <a:rPr lang="en-US" sz="2300" dirty="0"/>
              <a:t> group, click the </a:t>
            </a:r>
            <a:r>
              <a:rPr lang="en-US" sz="2300" b="1" dirty="0"/>
              <a:t>Text Box</a:t>
            </a:r>
            <a:r>
              <a:rPr lang="en-US" sz="2300" dirty="0"/>
              <a:t> button, then scroll down to the end of the scroll bar as shown </a:t>
            </a:r>
            <a:r>
              <a:rPr lang="en-US" sz="2300" dirty="0" smtClean="0"/>
              <a:t>below.</a:t>
            </a:r>
            <a:endParaRPr lang="en-US" sz="2300" dirty="0"/>
          </a:p>
          <a:p>
            <a:endParaRPr lang="en-US" sz="2400" dirty="0"/>
          </a:p>
        </p:txBody>
      </p:sp>
      <p:pic>
        <p:nvPicPr>
          <p:cNvPr id="2" name="Picture 1" descr="08.4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744" y="3501008"/>
            <a:ext cx="5179328" cy="2877405"/>
          </a:xfrm>
          <a:prstGeom prst="rect">
            <a:avLst/>
          </a:prstGeom>
        </p:spPr>
      </p:pic>
    </p:spTree>
    <p:extLst>
      <p:ext uri="{BB962C8B-B14F-4D97-AF65-F5344CB8AC3E}">
        <p14:creationId xmlns:p14="http://schemas.microsoft.com/office/powerpoint/2010/main" val="359516476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a Selection </a:t>
            </a:r>
            <a:br>
              <a:rPr lang="en-US" b="1" dirty="0"/>
            </a:br>
            <a:r>
              <a:rPr lang="en-US" b="1" dirty="0"/>
              <a:t>to the Text Box Gallery</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When </a:t>
            </a:r>
            <a:r>
              <a:rPr lang="en-US" sz="2400" dirty="0"/>
              <a:t>closing Word, a prompt will appear stating, You have modified styles, building blocks (such as cover pages or headers), or other content that is stored in “Building Blocks.” Do you want to save changes to “Building Blocks”? Click </a:t>
            </a:r>
            <a:r>
              <a:rPr lang="en-US" sz="2400" b="1" dirty="0"/>
              <a:t>Save</a:t>
            </a:r>
            <a:r>
              <a:rPr lang="en-US" sz="2400" dirty="0"/>
              <a:t>. This will allow you to continue using the customized text box that you saved.</a:t>
            </a:r>
          </a:p>
          <a:p>
            <a:pPr marL="457200" indent="-457200">
              <a:buFont typeface="+mj-lt"/>
              <a:buAutoNum type="arabicPeriod" startAt="4"/>
            </a:pPr>
            <a:r>
              <a:rPr lang="en-US" sz="2400" b="1" dirty="0" smtClean="0"/>
              <a:t>SAVE</a:t>
            </a:r>
            <a:r>
              <a:rPr lang="en-US" sz="2400" dirty="0" smtClean="0"/>
              <a:t> </a:t>
            </a:r>
            <a:r>
              <a:rPr lang="en-US" sz="2400" dirty="0"/>
              <a:t>the document with the same file name in your USB flash drive in the lesson folder and close the file.</a:t>
            </a:r>
          </a:p>
          <a:p>
            <a:r>
              <a:rPr lang="en-US" sz="2400" b="1" dirty="0"/>
              <a:t>CLOSE</a:t>
            </a:r>
            <a:r>
              <a:rPr lang="en-US" sz="2400" dirty="0"/>
              <a:t> Word.</a:t>
            </a:r>
          </a:p>
          <a:p>
            <a:endParaRPr lang="en-US" sz="2400" dirty="0"/>
          </a:p>
          <a:p>
            <a:endParaRPr lang="en-US" sz="2400" dirty="0"/>
          </a:p>
        </p:txBody>
      </p:sp>
    </p:spTree>
    <p:extLst>
      <p:ext uri="{BB962C8B-B14F-4D97-AF65-F5344CB8AC3E}">
        <p14:creationId xmlns:p14="http://schemas.microsoft.com/office/powerpoint/2010/main" val="23843124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Skill Summary</a:t>
            </a:r>
          </a:p>
        </p:txBody>
      </p:sp>
      <p:pic>
        <p:nvPicPr>
          <p:cNvPr id="2" name="Picture 1" descr="08.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1628800"/>
            <a:ext cx="4705269" cy="4714240"/>
          </a:xfrm>
          <a:prstGeom prst="rect">
            <a:avLst/>
          </a:prstGeom>
        </p:spPr>
      </p:pic>
    </p:spTree>
    <p:extLst>
      <p:ext uri="{BB962C8B-B14F-4D97-AF65-F5344CB8AC3E}">
        <p14:creationId xmlns:p14="http://schemas.microsoft.com/office/powerpoint/2010/main" val="4096736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Crop, Resize, </a:t>
            </a:r>
            <a:br>
              <a:rPr lang="en-US" b="1" dirty="0"/>
            </a:br>
            <a:r>
              <a:rPr lang="en-US" b="1" dirty="0"/>
              <a:t>Scale, and Rotate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In </a:t>
            </a:r>
            <a:r>
              <a:rPr lang="en-US" sz="2400" dirty="0"/>
              <a:t>the Size group, launch </a:t>
            </a:r>
            <a:r>
              <a:rPr lang="en-US" sz="2400" dirty="0" smtClean="0"/>
              <a:t/>
            </a:r>
            <a:br>
              <a:rPr lang="en-US" sz="2400" dirty="0" smtClean="0"/>
            </a:br>
            <a:r>
              <a:rPr lang="en-US" sz="2400" dirty="0" smtClean="0"/>
              <a:t>the </a:t>
            </a:r>
            <a:r>
              <a:rPr lang="en-US" sz="2400" b="1" dirty="0"/>
              <a:t>dialog box launcher</a:t>
            </a:r>
            <a:r>
              <a:rPr lang="en-US" sz="2400" dirty="0"/>
              <a:t> to </a:t>
            </a:r>
            <a:r>
              <a:rPr lang="en-US" sz="2400" dirty="0" smtClean="0"/>
              <a:t/>
            </a:r>
            <a:br>
              <a:rPr lang="en-US" sz="2400" dirty="0" smtClean="0"/>
            </a:br>
            <a:r>
              <a:rPr lang="en-US" sz="2400" dirty="0" smtClean="0"/>
              <a:t>display </a:t>
            </a:r>
            <a:r>
              <a:rPr lang="en-US" sz="2400" dirty="0"/>
              <a:t>the </a:t>
            </a:r>
            <a:r>
              <a:rPr lang="en-US" sz="2400" i="1" dirty="0"/>
              <a:t>Layout</a:t>
            </a:r>
            <a:r>
              <a:rPr lang="en-US" sz="2400" dirty="0"/>
              <a:t> dialog </a:t>
            </a:r>
            <a:r>
              <a:rPr lang="en-US" sz="2400" dirty="0" smtClean="0"/>
              <a:t/>
            </a:r>
            <a:br>
              <a:rPr lang="en-US" sz="2400" dirty="0" smtClean="0"/>
            </a:br>
            <a:r>
              <a:rPr lang="en-US" sz="2400" dirty="0" smtClean="0"/>
              <a:t>box</a:t>
            </a:r>
            <a:r>
              <a:rPr lang="en-US" sz="2400" dirty="0"/>
              <a:t>, as shown </a:t>
            </a:r>
            <a:r>
              <a:rPr lang="en-US" sz="2400" dirty="0" smtClean="0"/>
              <a:t>at right. </a:t>
            </a:r>
            <a:r>
              <a:rPr lang="en-US" sz="2400" dirty="0"/>
              <a:t>In </a:t>
            </a:r>
            <a:r>
              <a:rPr lang="en-US" sz="2400" dirty="0" smtClean="0"/>
              <a:t/>
            </a:r>
            <a:br>
              <a:rPr lang="en-US" sz="2400" dirty="0" smtClean="0"/>
            </a:br>
            <a:r>
              <a:rPr lang="en-US" sz="2400" dirty="0" smtClean="0"/>
              <a:t>the </a:t>
            </a:r>
            <a:r>
              <a:rPr lang="en-US" sz="2400" i="1" dirty="0"/>
              <a:t>Layout</a:t>
            </a:r>
            <a:r>
              <a:rPr lang="en-US" sz="2400" dirty="0"/>
              <a:t> dialog box, you </a:t>
            </a:r>
            <a:r>
              <a:rPr lang="en-US" sz="2400" dirty="0" smtClean="0"/>
              <a:t/>
            </a:r>
            <a:br>
              <a:rPr lang="en-US" sz="2400" dirty="0" smtClean="0"/>
            </a:br>
            <a:r>
              <a:rPr lang="en-US" sz="2400" dirty="0" smtClean="0"/>
              <a:t>can </a:t>
            </a:r>
            <a:r>
              <a:rPr lang="en-US" sz="2400" dirty="0"/>
              <a:t>resize the picture by </a:t>
            </a:r>
            <a:r>
              <a:rPr lang="en-US" sz="2400" dirty="0" smtClean="0"/>
              <a:t/>
            </a:r>
            <a:br>
              <a:rPr lang="en-US" sz="2400" dirty="0" smtClean="0"/>
            </a:br>
            <a:r>
              <a:rPr lang="en-US" sz="2400" dirty="0" smtClean="0"/>
              <a:t>changing </a:t>
            </a:r>
            <a:r>
              <a:rPr lang="en-US" sz="2400" dirty="0"/>
              <a:t>the exact </a:t>
            </a:r>
            <a:r>
              <a:rPr lang="en-US" sz="2400" dirty="0" smtClean="0"/>
              <a:t>mea-</a:t>
            </a:r>
            <a:br>
              <a:rPr lang="en-US" sz="2400" dirty="0" smtClean="0"/>
            </a:br>
            <a:r>
              <a:rPr lang="en-US" sz="2400" dirty="0" smtClean="0"/>
              <a:t>surements </a:t>
            </a:r>
            <a:r>
              <a:rPr lang="en-US" sz="2400" dirty="0"/>
              <a:t>of the height </a:t>
            </a:r>
            <a:r>
              <a:rPr lang="en-US" sz="2400" dirty="0" smtClean="0"/>
              <a:t/>
            </a:r>
            <a:br>
              <a:rPr lang="en-US" sz="2400" dirty="0" smtClean="0"/>
            </a:br>
            <a:r>
              <a:rPr lang="en-US" sz="2400" dirty="0" smtClean="0"/>
              <a:t>and </a:t>
            </a:r>
            <a:r>
              <a:rPr lang="en-US" sz="2400" dirty="0"/>
              <a:t>width or rescale it by </a:t>
            </a:r>
            <a:r>
              <a:rPr lang="en-US" sz="2400" dirty="0" smtClean="0"/>
              <a:t/>
            </a:r>
            <a:br>
              <a:rPr lang="en-US" sz="2400" dirty="0" smtClean="0"/>
            </a:br>
            <a:r>
              <a:rPr lang="en-US" sz="2400" dirty="0" smtClean="0"/>
              <a:t>changing </a:t>
            </a:r>
            <a:r>
              <a:rPr lang="en-US" sz="2400" dirty="0"/>
              <a:t>the height </a:t>
            </a:r>
            <a:r>
              <a:rPr lang="en-US" sz="2400" dirty="0" smtClean="0"/>
              <a:t/>
            </a:r>
            <a:br>
              <a:rPr lang="en-US" sz="2400" dirty="0" smtClean="0"/>
            </a:br>
            <a:r>
              <a:rPr lang="en-US" sz="2400" dirty="0" smtClean="0"/>
              <a:t>and </a:t>
            </a:r>
            <a:r>
              <a:rPr lang="en-US" sz="2400" dirty="0"/>
              <a:t>width percentages.</a:t>
            </a:r>
          </a:p>
          <a:p>
            <a:endParaRPr lang="en-US" sz="2400" dirty="0"/>
          </a:p>
          <a:p>
            <a:endParaRPr lang="en-US" sz="2400" dirty="0"/>
          </a:p>
          <a:p>
            <a:endParaRPr lang="en-US" sz="2400" dirty="0"/>
          </a:p>
        </p:txBody>
      </p:sp>
      <p:pic>
        <p:nvPicPr>
          <p:cNvPr id="2" name="Picture 1" descr="08.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700808"/>
            <a:ext cx="4127075" cy="4094832"/>
          </a:xfrm>
          <a:prstGeom prst="rect">
            <a:avLst/>
          </a:prstGeom>
        </p:spPr>
      </p:pic>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Crop, Resize, </a:t>
            </a:r>
            <a:br>
              <a:rPr lang="en-US" b="1" dirty="0"/>
            </a:br>
            <a:r>
              <a:rPr lang="en-US" b="1" dirty="0"/>
              <a:t>Scale, and Rotate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Key</a:t>
            </a:r>
            <a:r>
              <a:rPr lang="en-US" sz="2400" b="1" dirty="0" smtClean="0"/>
              <a:t> </a:t>
            </a:r>
            <a:r>
              <a:rPr lang="en-US" sz="2400" b="1" dirty="0"/>
              <a:t>3.91</a:t>
            </a:r>
            <a:r>
              <a:rPr lang="en-US" sz="2400" dirty="0"/>
              <a:t>” in the </a:t>
            </a:r>
            <a:r>
              <a:rPr lang="en-US" sz="2400" i="1" dirty="0"/>
              <a:t>Height Absolute</a:t>
            </a:r>
            <a:r>
              <a:rPr lang="en-US" sz="2400" dirty="0"/>
              <a:t> text box. In the </a:t>
            </a:r>
            <a:r>
              <a:rPr lang="en-US" sz="2400" i="1" dirty="0"/>
              <a:t>Rotate</a:t>
            </a:r>
            <a:r>
              <a:rPr lang="en-US" sz="2400" dirty="0"/>
              <a:t> section, key </a:t>
            </a:r>
            <a:r>
              <a:rPr lang="en-US" sz="2400" b="1" dirty="0"/>
              <a:t>350</a:t>
            </a:r>
            <a:r>
              <a:rPr lang="en-US" sz="2400" dirty="0"/>
              <a:t> in the text box. The whole height of the picture will be slightly altered and the position of the picture will rotate 350 degrees</a:t>
            </a:r>
            <a:r>
              <a:rPr lang="en-US" sz="2400" dirty="0" smtClean="0"/>
              <a:t>.</a:t>
            </a:r>
            <a:r>
              <a:rPr lang="en-GB" sz="2400" dirty="0"/>
              <a:t> </a:t>
            </a:r>
            <a:endParaRPr lang="en-US" sz="2400" dirty="0"/>
          </a:p>
          <a:p>
            <a:pPr marL="457200" indent="-457200">
              <a:spcBef>
                <a:spcPts val="400"/>
              </a:spcBef>
              <a:buFont typeface="+mj-lt"/>
              <a:buAutoNum type="arabicPeriod" startAt="4"/>
            </a:pPr>
            <a:r>
              <a:rPr lang="en-US" sz="2400" dirty="0" smtClean="0"/>
              <a:t>In </a:t>
            </a:r>
            <a:r>
              <a:rPr lang="en-US" sz="2400" dirty="0"/>
              <a:t>the </a:t>
            </a:r>
            <a:r>
              <a:rPr lang="en-US" sz="2400" i="1" dirty="0"/>
              <a:t>Scale</a:t>
            </a:r>
            <a:r>
              <a:rPr lang="en-US" sz="2400" dirty="0"/>
              <a:t> section, both the </a:t>
            </a:r>
            <a:r>
              <a:rPr lang="en-US" sz="2400" b="1" dirty="0"/>
              <a:t>Lock Aspect Ratio</a:t>
            </a:r>
            <a:r>
              <a:rPr lang="en-US" sz="2400" dirty="0"/>
              <a:t> and </a:t>
            </a:r>
            <a:r>
              <a:rPr lang="en-US" sz="2400" b="1" dirty="0"/>
              <a:t>Relative To Original Picture Size </a:t>
            </a:r>
            <a:r>
              <a:rPr lang="en-US" sz="2400" dirty="0"/>
              <a:t>check boxes should be selected. When the </a:t>
            </a:r>
            <a:r>
              <a:rPr lang="en-US" sz="2400" i="1" dirty="0"/>
              <a:t>Lock Aspect Ratio</a:t>
            </a:r>
            <a:r>
              <a:rPr lang="en-US" sz="2400" dirty="0"/>
              <a:t> box is selected, you will be able to scale the picture in proportion by height and width by the same percentage. When the </a:t>
            </a:r>
            <a:r>
              <a:rPr lang="en-US" sz="2400" i="1" dirty="0"/>
              <a:t>Relative To Original Picture Size</a:t>
            </a:r>
            <a:r>
              <a:rPr lang="en-US" sz="2400" dirty="0"/>
              <a:t> box is selected, the scaling is comparative to the original size. The original size of the picture is listed below the </a:t>
            </a:r>
            <a:r>
              <a:rPr lang="en-US" sz="2400" i="1" dirty="0"/>
              <a:t>Layout</a:t>
            </a:r>
            <a:r>
              <a:rPr lang="en-US" sz="2400" dirty="0"/>
              <a:t> dialog box under the </a:t>
            </a:r>
            <a:r>
              <a:rPr lang="en-US" sz="2400" i="1" dirty="0"/>
              <a:t>Original Size</a:t>
            </a:r>
            <a:r>
              <a:rPr lang="en-US" sz="2400" dirty="0"/>
              <a:t> section.</a:t>
            </a:r>
          </a:p>
          <a:p>
            <a:endParaRPr lang="en-US" sz="2400" dirty="0"/>
          </a:p>
        </p:txBody>
      </p:sp>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Crop, Resize, </a:t>
            </a:r>
            <a:br>
              <a:rPr lang="en-US" b="1" dirty="0"/>
            </a:br>
            <a:r>
              <a:rPr lang="en-US" b="1" dirty="0"/>
              <a:t>Scale, and Rotate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Under </a:t>
            </a:r>
            <a:r>
              <a:rPr lang="en-US" sz="2400" dirty="0"/>
              <a:t>the </a:t>
            </a:r>
            <a:r>
              <a:rPr lang="en-US" sz="2400" i="1" dirty="0"/>
              <a:t>Scale</a:t>
            </a:r>
            <a:r>
              <a:rPr lang="en-US" sz="2400" dirty="0"/>
              <a:t> section, click the Height </a:t>
            </a:r>
            <a:r>
              <a:rPr lang="en-US" sz="2400" b="1" dirty="0"/>
              <a:t>downward pointing arrow</a:t>
            </a:r>
            <a:r>
              <a:rPr lang="en-US" sz="2400" dirty="0"/>
              <a:t> until </a:t>
            </a:r>
            <a:r>
              <a:rPr lang="en-US" sz="2400" b="1" dirty="0"/>
              <a:t>62%</a:t>
            </a:r>
            <a:r>
              <a:rPr lang="en-US" sz="2400" dirty="0"/>
              <a:t> appears. The width of the active picture automatically changes to 62%. The Absolute Height dimension also changes to 3.71”, to maintain the picture’s original size.</a:t>
            </a:r>
          </a:p>
          <a:p>
            <a:pPr marL="457200" indent="-457200">
              <a:buFont typeface="+mj-lt"/>
              <a:buAutoNum type="arabicPeriod" startAt="6"/>
            </a:pPr>
            <a:r>
              <a:rPr lang="en-US" sz="2400" dirty="0" smtClean="0"/>
              <a:t>Click </a:t>
            </a:r>
            <a:r>
              <a:rPr lang="en-US" sz="2400" b="1" dirty="0"/>
              <a:t>OK </a:t>
            </a:r>
            <a:r>
              <a:rPr lang="en-US" sz="2400" dirty="0"/>
              <a:t>to apply your changes and close the dialog box. Deselect the picture.</a:t>
            </a:r>
          </a:p>
          <a:p>
            <a:pPr marL="457200" indent="-457200">
              <a:buFont typeface="+mj-lt"/>
              <a:buAutoNum type="arabicPeriod" startAt="6"/>
            </a:pPr>
            <a:r>
              <a:rPr lang="en-US" sz="2400" b="1" dirty="0" smtClean="0"/>
              <a:t>SAVE</a:t>
            </a:r>
            <a:r>
              <a:rPr lang="en-US" sz="2400" dirty="0" smtClean="0"/>
              <a:t> </a:t>
            </a:r>
            <a:r>
              <a:rPr lang="en-US" sz="2400" dirty="0"/>
              <a:t>the document as </a:t>
            </a:r>
            <a:r>
              <a:rPr lang="en-US" sz="2400" b="1" i="1" dirty="0"/>
              <a:t>travel_palms</a:t>
            </a:r>
            <a:r>
              <a:rPr lang="en-US" sz="2400" dirty="0"/>
              <a:t> in your USB flash drive in the lesson folder.</a:t>
            </a:r>
          </a:p>
          <a:p>
            <a:r>
              <a:rPr lang="en-US" sz="2400" b="1" dirty="0"/>
              <a:t>LEAVE</a:t>
            </a:r>
            <a:r>
              <a:rPr lang="en-US" sz="2400" dirty="0"/>
              <a:t> the document open to use in the next exercise.</a:t>
            </a:r>
          </a:p>
          <a:p>
            <a:endParaRPr lang="en-US" sz="2400" dirty="0"/>
          </a:p>
        </p:txBody>
      </p:sp>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Picture Style to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Applying </a:t>
            </a:r>
            <a:r>
              <a:rPr lang="en-US" sz="2200" dirty="0"/>
              <a:t>a Picture Style to a picture allows you to select from various designs and give the picture an added appeal. </a:t>
            </a:r>
            <a:endParaRPr lang="en-US" sz="2200" dirty="0" smtClean="0"/>
          </a:p>
          <a:p>
            <a:r>
              <a:rPr lang="en-US" sz="2200" dirty="0" smtClean="0"/>
              <a:t>Choosing </a:t>
            </a:r>
            <a:r>
              <a:rPr lang="en-US" sz="2200" dirty="0"/>
              <a:t>from the available options and the More button provided in the gallery adds interest to your picture. </a:t>
            </a:r>
            <a:r>
              <a:rPr lang="en-US" sz="2200" b="1" i="1" dirty="0"/>
              <a:t>Captions</a:t>
            </a:r>
            <a:r>
              <a:rPr lang="en-US" sz="2200" dirty="0"/>
              <a:t> consist of few descriptive words and are used for figures, tables, and equations. </a:t>
            </a:r>
            <a:endParaRPr lang="en-US" sz="2200" dirty="0" smtClean="0"/>
          </a:p>
          <a:p>
            <a:r>
              <a:rPr lang="en-US" sz="2200" dirty="0" smtClean="0"/>
              <a:t>Adding </a:t>
            </a:r>
            <a:r>
              <a:rPr lang="en-US" sz="2200" dirty="0"/>
              <a:t>a caption to a picture provides readers with information regarding the image. </a:t>
            </a:r>
            <a:endParaRPr lang="en-US" sz="2200" dirty="0" smtClean="0"/>
          </a:p>
          <a:p>
            <a:r>
              <a:rPr lang="en-US" sz="2200" dirty="0" smtClean="0"/>
              <a:t>Formatting </a:t>
            </a:r>
            <a:r>
              <a:rPr lang="en-US" sz="2200" dirty="0"/>
              <a:t>a picture using the Picture Layout enables you to use one of the built-in SmartArt graphics with captions placeholder. SmartArt graphics will be covered later in this lesson. </a:t>
            </a:r>
            <a:endParaRPr lang="en-US" sz="2200" dirty="0" smtClean="0"/>
          </a:p>
          <a:p>
            <a:r>
              <a:rPr lang="en-US" sz="2200" dirty="0" smtClean="0"/>
              <a:t>In </a:t>
            </a:r>
            <a:r>
              <a:rPr lang="en-US" sz="2200" dirty="0"/>
              <a:t>this exercise, you learn to apply a quick style, insert a border, add effects, and add a caption by applying a Picture </a:t>
            </a:r>
            <a:r>
              <a:rPr lang="en-US" sz="2200" dirty="0" smtClean="0"/>
              <a:t>Style.</a:t>
            </a:r>
          </a:p>
        </p:txBody>
      </p:sp>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a:t>
            </a:r>
            <a:r>
              <a:rPr lang="en-US" b="1" dirty="0" smtClean="0"/>
              <a:t/>
            </a:r>
            <a:br>
              <a:rPr lang="en-US" b="1" dirty="0" smtClean="0"/>
            </a:br>
            <a:r>
              <a:rPr lang="en-US" b="1" dirty="0" smtClean="0"/>
              <a:t>Picture </a:t>
            </a:r>
            <a:r>
              <a:rPr lang="en-US" b="1" dirty="0"/>
              <a:t>Style to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To </a:t>
            </a:r>
            <a:r>
              <a:rPr lang="en-US" sz="2400" dirty="0"/>
              <a:t>display the Picture Tools, select the picture.</a:t>
            </a:r>
          </a:p>
          <a:p>
            <a:pPr marL="457200" indent="-457200">
              <a:buFont typeface="+mj-lt"/>
              <a:buAutoNum type="arabicPeriod"/>
            </a:pPr>
            <a:r>
              <a:rPr lang="en-US" sz="2400" b="1" dirty="0"/>
              <a:t>2.</a:t>
            </a:r>
            <a:r>
              <a:rPr lang="en-US" sz="2400" dirty="0"/>
              <a:t>	Click the </a:t>
            </a:r>
            <a:r>
              <a:rPr lang="en-US" sz="2400" i="1" dirty="0"/>
              <a:t>Format</a:t>
            </a:r>
            <a:r>
              <a:rPr lang="en-US" sz="2400" dirty="0"/>
              <a:t> tab, in the </a:t>
            </a:r>
            <a:r>
              <a:rPr lang="en-US" sz="2400" i="1" dirty="0"/>
              <a:t>Picture Styles</a:t>
            </a:r>
            <a:r>
              <a:rPr lang="en-US" sz="2400" dirty="0"/>
              <a:t> group, click the </a:t>
            </a:r>
            <a:r>
              <a:rPr lang="en-US" sz="2400" b="1" dirty="0" smtClean="0"/>
              <a:t>More</a:t>
            </a:r>
            <a:r>
              <a:rPr lang="en-US" sz="2400" dirty="0" smtClean="0"/>
              <a:t>      button </a:t>
            </a:r>
            <a:r>
              <a:rPr lang="en-US" sz="2400" dirty="0"/>
              <a:t>to display the </a:t>
            </a:r>
            <a:r>
              <a:rPr lang="en-US" sz="2400" i="1" dirty="0"/>
              <a:t>Picture Style</a:t>
            </a:r>
            <a:r>
              <a:rPr lang="en-US" sz="2400" dirty="0"/>
              <a:t> gallery, shown </a:t>
            </a:r>
            <a:r>
              <a:rPr lang="en-US" sz="2400" dirty="0" smtClean="0"/>
              <a:t>below.</a:t>
            </a:r>
            <a:endParaRPr lang="en-US" sz="2400" dirty="0"/>
          </a:p>
          <a:p>
            <a:pPr marL="457200" indent="-457200">
              <a:buFont typeface="+mj-lt"/>
              <a:buAutoNum type="arabicPeriod"/>
            </a:pPr>
            <a:r>
              <a:rPr lang="en-US" sz="2400" dirty="0" smtClean="0"/>
              <a:t>Click </a:t>
            </a:r>
            <a:r>
              <a:rPr lang="en-US" sz="2400" b="1" dirty="0"/>
              <a:t>Bevel Rectangle</a:t>
            </a:r>
            <a:r>
              <a:rPr lang="en-US" sz="2400" dirty="0"/>
              <a:t> in the second row </a:t>
            </a:r>
            <a:r>
              <a:rPr lang="en-US" sz="2400" b="1" dirty="0"/>
              <a:t>ninth</a:t>
            </a:r>
            <a:r>
              <a:rPr lang="en-US" sz="2400" dirty="0"/>
              <a:t> option to apply that style to the image</a:t>
            </a:r>
            <a:r>
              <a:rPr lang="en-US" sz="2400" dirty="0" smtClean="0"/>
              <a:t>.</a:t>
            </a:r>
            <a:endParaRPr lang="en-US" sz="2400" dirty="0"/>
          </a:p>
          <a:p>
            <a:endParaRPr lang="en-US" sz="2400" dirty="0"/>
          </a:p>
        </p:txBody>
      </p:sp>
      <p:pic>
        <p:nvPicPr>
          <p:cNvPr id="2" name="Picture 1" descr="mo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736" y="2913762"/>
            <a:ext cx="313784" cy="380547"/>
          </a:xfrm>
          <a:prstGeom prst="rect">
            <a:avLst/>
          </a:prstGeom>
        </p:spPr>
      </p:pic>
      <p:pic>
        <p:nvPicPr>
          <p:cNvPr id="3" name="Picture 2" descr="08.0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920" y="4545529"/>
            <a:ext cx="7957240" cy="1803946"/>
          </a:xfrm>
          <a:prstGeom prst="rect">
            <a:avLst/>
          </a:prstGeom>
        </p:spPr>
      </p:pic>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a:t>
            </a:r>
            <a:br>
              <a:rPr lang="en-US" b="1" dirty="0"/>
            </a:br>
            <a:r>
              <a:rPr lang="en-US" b="1" dirty="0"/>
              <a:t>Picture Style to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In </a:t>
            </a:r>
            <a:r>
              <a:rPr lang="en-US" sz="2400" dirty="0"/>
              <a:t>the </a:t>
            </a:r>
            <a:r>
              <a:rPr lang="en-US" sz="2400" i="1" dirty="0"/>
              <a:t>Picture Styles</a:t>
            </a:r>
            <a:r>
              <a:rPr lang="en-US" sz="2400" dirty="0"/>
              <a:t> group, click the </a:t>
            </a:r>
            <a:r>
              <a:rPr lang="en-US" sz="2400" b="1" dirty="0"/>
              <a:t>Picture Border</a:t>
            </a:r>
            <a:r>
              <a:rPr lang="en-US" sz="2400" dirty="0"/>
              <a:t> button to display the menu shown </a:t>
            </a:r>
            <a:r>
              <a:rPr lang="en-US" sz="2400" dirty="0" smtClean="0"/>
              <a:t>below. </a:t>
            </a:r>
            <a:r>
              <a:rPr lang="en-US" sz="2400" dirty="0"/>
              <a:t>Click the </a:t>
            </a:r>
            <a:r>
              <a:rPr lang="en-US" sz="2400" b="1" dirty="0"/>
              <a:t>Weight</a:t>
            </a:r>
            <a:r>
              <a:rPr lang="en-US" sz="2400" dirty="0"/>
              <a:t> submenu then </a:t>
            </a:r>
            <a:r>
              <a:rPr lang="en-US" sz="2400" b="1" dirty="0" smtClean="0"/>
              <a:t>2¼</a:t>
            </a:r>
            <a:r>
              <a:rPr lang="en-US" sz="2400" dirty="0"/>
              <a:t>. The border weight is increased and is more noticeable. Click the </a:t>
            </a:r>
            <a:r>
              <a:rPr lang="en-US" sz="2400" b="1" dirty="0"/>
              <a:t>Picture Border</a:t>
            </a:r>
            <a:r>
              <a:rPr lang="en-US" sz="2400" dirty="0"/>
              <a:t> button again, under the Theme Colors section, select </a:t>
            </a:r>
            <a:r>
              <a:rPr lang="en-US" sz="2400" b="1" dirty="0"/>
              <a:t>Dark Blue Text 2</a:t>
            </a:r>
            <a:r>
              <a:rPr lang="en-US" sz="2400" dirty="0"/>
              <a:t>. The picture is now surrounded by a colored border</a:t>
            </a:r>
            <a:r>
              <a:rPr lang="en-US" sz="2400" dirty="0" smtClean="0"/>
              <a:t>.</a:t>
            </a:r>
            <a:endParaRPr lang="en-US" sz="2400" dirty="0"/>
          </a:p>
        </p:txBody>
      </p:sp>
      <p:pic>
        <p:nvPicPr>
          <p:cNvPr id="2" name="Picture 1" descr="08.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4293096"/>
            <a:ext cx="7955280" cy="1814893"/>
          </a:xfrm>
          <a:prstGeom prst="rect">
            <a:avLst/>
          </a:prstGeom>
        </p:spPr>
      </p:pic>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a:t>
            </a:r>
            <a:br>
              <a:rPr lang="en-US" b="1" dirty="0"/>
            </a:br>
            <a:r>
              <a:rPr lang="en-US" b="1" dirty="0"/>
              <a:t>Picture Style to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In </a:t>
            </a:r>
            <a:r>
              <a:rPr lang="en-US" sz="2200" dirty="0"/>
              <a:t>the </a:t>
            </a:r>
            <a:r>
              <a:rPr lang="en-US" sz="2200" i="1" dirty="0"/>
              <a:t>Picture Styles</a:t>
            </a:r>
            <a:r>
              <a:rPr lang="en-US" sz="2200" dirty="0"/>
              <a:t> group, click the </a:t>
            </a:r>
            <a:r>
              <a:rPr lang="en-US" sz="2200" b="1" dirty="0"/>
              <a:t>Picture Effects</a:t>
            </a:r>
            <a:r>
              <a:rPr lang="en-US" sz="2200" dirty="0"/>
              <a:t> button to display the menu shown </a:t>
            </a:r>
            <a:r>
              <a:rPr lang="en-US" sz="2200" dirty="0" smtClean="0"/>
              <a:t>below. </a:t>
            </a:r>
            <a:r>
              <a:rPr lang="en-US" sz="2200" dirty="0"/>
              <a:t>Scroll through each Effects option to preview how it changes the appearance of your picture. Click the </a:t>
            </a:r>
            <a:r>
              <a:rPr lang="en-US" sz="2200" b="1" dirty="0"/>
              <a:t>Shadow</a:t>
            </a:r>
            <a:r>
              <a:rPr lang="en-US" sz="2200" dirty="0"/>
              <a:t> effect option, and in the </a:t>
            </a:r>
            <a:r>
              <a:rPr lang="en-US" sz="2200" i="1" dirty="0"/>
              <a:t>Perspective</a:t>
            </a:r>
            <a:r>
              <a:rPr lang="en-US" sz="2200" dirty="0"/>
              <a:t> section of the pop-up menu that appears, select </a:t>
            </a:r>
            <a:r>
              <a:rPr lang="en-US" sz="2200" b="1" dirty="0"/>
              <a:t>Perspective Diagonal Lower Left </a:t>
            </a:r>
            <a:r>
              <a:rPr lang="en-US" sz="2200" dirty="0"/>
              <a:t>(the first option in the second row of the section) to apply that shadow effect to</a:t>
            </a:r>
            <a:r>
              <a:rPr lang="en-US" sz="2200" b="1" dirty="0"/>
              <a:t> </a:t>
            </a:r>
            <a:r>
              <a:rPr lang="en-US" sz="2200" dirty="0"/>
              <a:t>your image. The picture displays with a shadow on the lower-left side</a:t>
            </a:r>
            <a:r>
              <a:rPr lang="en-US" sz="2200" dirty="0" smtClean="0"/>
              <a:t>.</a:t>
            </a:r>
            <a:endParaRPr lang="en-US" sz="2200" dirty="0"/>
          </a:p>
        </p:txBody>
      </p:sp>
      <p:pic>
        <p:nvPicPr>
          <p:cNvPr id="2" name="Picture 1" descr="08.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912" y="4424288"/>
            <a:ext cx="7071360" cy="1995516"/>
          </a:xfrm>
          <a:prstGeom prst="rect">
            <a:avLst/>
          </a:prstGeom>
        </p:spPr>
      </p:pic>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a:t>
            </a:r>
            <a:br>
              <a:rPr lang="en-US" b="1" dirty="0"/>
            </a:br>
            <a:r>
              <a:rPr lang="en-US" b="1" dirty="0"/>
              <a:t>Picture Style to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b="1" dirty="0" smtClean="0"/>
              <a:t>SAVE</a:t>
            </a:r>
            <a:r>
              <a:rPr lang="en-US" sz="2400" dirty="0" smtClean="0"/>
              <a:t> </a:t>
            </a:r>
            <a:r>
              <a:rPr lang="en-US" sz="2400" dirty="0"/>
              <a:t>the document as </a:t>
            </a:r>
            <a:r>
              <a:rPr lang="en-US" sz="2400" b="1" i="1" dirty="0"/>
              <a:t>travel_palms1</a:t>
            </a:r>
            <a:r>
              <a:rPr lang="en-US" sz="2400" dirty="0"/>
              <a:t> in your USB flash drive in the lesson folder.</a:t>
            </a:r>
          </a:p>
          <a:p>
            <a:r>
              <a:rPr lang="en-US" sz="2400" b="1" dirty="0"/>
              <a:t>LEAVE</a:t>
            </a:r>
            <a:r>
              <a:rPr lang="en-US" sz="2400" dirty="0"/>
              <a:t> the document open for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2" name="Picture 1" descr="08.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556792"/>
            <a:ext cx="7352472" cy="47817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Converting a Picture to a SmartArt Graphic</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SmartArt </a:t>
            </a:r>
            <a:r>
              <a:rPr lang="en-US" sz="2400" dirty="0"/>
              <a:t>graphics have preformatted designs with placeholders that allow you to enter text as a caption. </a:t>
            </a:r>
            <a:endParaRPr lang="en-US" sz="2400" dirty="0" smtClean="0"/>
          </a:p>
          <a:p>
            <a:r>
              <a:rPr lang="en-US" sz="2400" dirty="0"/>
              <a:t>In this exercise, you learn to convert a picture to a SmartArt graphic with a caption</a:t>
            </a:r>
            <a:r>
              <a:rPr lang="en-US" sz="2400" dirty="0" smtClean="0"/>
              <a:t>.</a:t>
            </a:r>
            <a:endParaRPr lang="en-US" sz="2400" dirty="0"/>
          </a:p>
        </p:txBody>
      </p:sp>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Convert a </a:t>
            </a:r>
            <a:br>
              <a:rPr lang="en-US" dirty="0" smtClean="0">
                <a:ea typeface="+mj-ea"/>
                <a:cs typeface="+mj-cs"/>
              </a:rPr>
            </a:br>
            <a:r>
              <a:rPr lang="en-US" dirty="0" smtClean="0">
                <a:ea typeface="+mj-ea"/>
                <a:cs typeface="+mj-cs"/>
              </a:rPr>
              <a:t>Picture to a SmartArt Graphic</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500"/>
              </a:spcBef>
            </a:pPr>
            <a:r>
              <a:rPr lang="en-US" sz="2000" b="1" dirty="0" smtClean="0"/>
              <a:t>USE</a:t>
            </a:r>
            <a:r>
              <a:rPr lang="en-US" sz="2000" dirty="0" smtClean="0"/>
              <a:t> </a:t>
            </a:r>
            <a:r>
              <a:rPr lang="en-US" sz="2000" dirty="0"/>
              <a:t>the document that is open from the previous exercise.</a:t>
            </a:r>
          </a:p>
          <a:p>
            <a:pPr marL="457200" indent="-457200">
              <a:spcBef>
                <a:spcPts val="500"/>
              </a:spcBef>
              <a:buFont typeface="+mj-lt"/>
              <a:buAutoNum type="arabicPeriod"/>
            </a:pPr>
            <a:r>
              <a:rPr lang="en-US" sz="2000" dirty="0" smtClean="0"/>
              <a:t>The </a:t>
            </a:r>
            <a:r>
              <a:rPr lang="en-US" sz="2000" dirty="0"/>
              <a:t>picture should be selected to display the </a:t>
            </a:r>
            <a:r>
              <a:rPr lang="en-US" sz="2000" i="1" dirty="0"/>
              <a:t>Picture Tools</a:t>
            </a:r>
            <a:r>
              <a:rPr lang="en-US" sz="2000" dirty="0"/>
              <a:t>.</a:t>
            </a:r>
          </a:p>
          <a:p>
            <a:pPr marL="457200" indent="-457200">
              <a:spcBef>
                <a:spcPts val="500"/>
              </a:spcBef>
              <a:buFont typeface="+mj-lt"/>
              <a:buAutoNum type="arabicPeriod"/>
            </a:pPr>
            <a:r>
              <a:rPr lang="en-US" sz="2000" dirty="0" smtClean="0"/>
              <a:t>In </a:t>
            </a:r>
            <a:r>
              <a:rPr lang="en-US" sz="2000" dirty="0"/>
              <a:t>the </a:t>
            </a:r>
            <a:r>
              <a:rPr lang="en-US" sz="2000" i="1" dirty="0"/>
              <a:t>Pictures Styles</a:t>
            </a:r>
            <a:r>
              <a:rPr lang="en-US" sz="2000" dirty="0"/>
              <a:t> </a:t>
            </a:r>
            <a:br>
              <a:rPr lang="en-US" sz="2000" dirty="0"/>
            </a:br>
            <a:r>
              <a:rPr lang="en-US" sz="2000" dirty="0" smtClean="0"/>
              <a:t>group </a:t>
            </a:r>
            <a:r>
              <a:rPr lang="en-US" sz="2000" dirty="0"/>
              <a:t>on the </a:t>
            </a:r>
            <a:r>
              <a:rPr lang="en-US" sz="2000" i="1" dirty="0"/>
              <a:t>Format</a:t>
            </a:r>
            <a:r>
              <a:rPr lang="en-US" sz="2000" dirty="0"/>
              <a:t> </a:t>
            </a:r>
            <a:r>
              <a:rPr lang="en-US" sz="2000" dirty="0" smtClean="0"/>
              <a:t/>
            </a:r>
            <a:br>
              <a:rPr lang="en-US" sz="2000" dirty="0" smtClean="0"/>
            </a:br>
            <a:r>
              <a:rPr lang="en-US" sz="2000" dirty="0" smtClean="0"/>
              <a:t>tab</a:t>
            </a:r>
            <a:r>
              <a:rPr lang="en-US" sz="2000" dirty="0"/>
              <a:t>, click the </a:t>
            </a:r>
            <a:r>
              <a:rPr lang="en-US" sz="2000" b="1" dirty="0"/>
              <a:t>Picture</a:t>
            </a:r>
            <a:r>
              <a:rPr lang="en-US" sz="2000" dirty="0"/>
              <a:t> </a:t>
            </a:r>
            <a:r>
              <a:rPr lang="en-US" sz="2000" dirty="0" smtClean="0"/>
              <a:t/>
            </a:r>
            <a:br>
              <a:rPr lang="en-US" sz="2000" dirty="0" smtClean="0"/>
            </a:br>
            <a:r>
              <a:rPr lang="en-US" sz="2000" b="1" dirty="0" smtClean="0"/>
              <a:t>Layout</a:t>
            </a:r>
            <a:r>
              <a:rPr lang="en-US" sz="2000" dirty="0" smtClean="0"/>
              <a:t> </a:t>
            </a:r>
            <a:r>
              <a:rPr lang="en-US" sz="2000" dirty="0"/>
              <a:t>button, select </a:t>
            </a:r>
            <a:r>
              <a:rPr lang="en-US" sz="2000" dirty="0" smtClean="0"/>
              <a:t/>
            </a:r>
            <a:br>
              <a:rPr lang="en-US" sz="2000" dirty="0" smtClean="0"/>
            </a:br>
            <a:r>
              <a:rPr lang="en-US" sz="2000" dirty="0" smtClean="0"/>
              <a:t>the </a:t>
            </a:r>
            <a:r>
              <a:rPr lang="en-US" sz="2000" b="1" dirty="0"/>
              <a:t>Bending Picture </a:t>
            </a:r>
            <a:r>
              <a:rPr lang="en-US" sz="2000" b="1" dirty="0" smtClean="0"/>
              <a:t/>
            </a:r>
            <a:br>
              <a:rPr lang="en-US" sz="2000" b="1" dirty="0" smtClean="0"/>
            </a:br>
            <a:r>
              <a:rPr lang="en-US" sz="2000" b="1" dirty="0" smtClean="0"/>
              <a:t>Caption </a:t>
            </a:r>
            <a:r>
              <a:rPr lang="en-US" sz="2000" b="1" dirty="0"/>
              <a:t>List</a:t>
            </a:r>
            <a:r>
              <a:rPr lang="en-US" sz="2000" dirty="0"/>
              <a:t> in the </a:t>
            </a:r>
            <a:r>
              <a:rPr lang="en-US" sz="2000" dirty="0" smtClean="0"/>
              <a:t/>
            </a:r>
            <a:br>
              <a:rPr lang="en-US" sz="2000" dirty="0" smtClean="0"/>
            </a:br>
            <a:r>
              <a:rPr lang="en-US" sz="2000" dirty="0" smtClean="0"/>
              <a:t>second </a:t>
            </a:r>
            <a:r>
              <a:rPr lang="en-US" sz="2000" dirty="0"/>
              <a:t>row fifth </a:t>
            </a:r>
            <a:r>
              <a:rPr lang="en-US" sz="2000" dirty="0" smtClean="0"/>
              <a:t/>
            </a:r>
            <a:br>
              <a:rPr lang="en-US" sz="2000" dirty="0" smtClean="0"/>
            </a:br>
            <a:r>
              <a:rPr lang="en-US" sz="2000" dirty="0" smtClean="0"/>
              <a:t>option </a:t>
            </a:r>
            <a:r>
              <a:rPr lang="en-US" sz="2000" dirty="0"/>
              <a:t>(see </a:t>
            </a:r>
            <a:r>
              <a:rPr lang="en-US" sz="2000" dirty="0" smtClean="0"/>
              <a:t>right)</a:t>
            </a:r>
            <a:r>
              <a:rPr lang="en-US" sz="2000" dirty="0"/>
              <a:t>. </a:t>
            </a:r>
            <a:r>
              <a:rPr lang="en-US" sz="2000" dirty="0" smtClean="0"/>
              <a:t/>
            </a:r>
            <a:br>
              <a:rPr lang="en-US" sz="2000" dirty="0" smtClean="0"/>
            </a:br>
            <a:r>
              <a:rPr lang="en-US" sz="2000" dirty="0" smtClean="0"/>
              <a:t>The </a:t>
            </a:r>
            <a:r>
              <a:rPr lang="en-US" sz="2000" dirty="0"/>
              <a:t>preset layout appears—each layout enables you to apply a picture with text. You can add a caption in the text area by adding a short description to your picture. The </a:t>
            </a:r>
            <a:r>
              <a:rPr lang="en-US" sz="2000" i="1" dirty="0"/>
              <a:t>Picture Layout</a:t>
            </a:r>
            <a:r>
              <a:rPr lang="en-US" sz="2000" dirty="0"/>
              <a:t> button automatically converts the picture to a SmartArt graphic and the picture is resized to accommodate a caption. The </a:t>
            </a:r>
            <a:r>
              <a:rPr lang="en-US" sz="2000" i="1" dirty="0"/>
              <a:t>SmartArt Tools Design</a:t>
            </a:r>
            <a:r>
              <a:rPr lang="en-US" sz="2000" dirty="0"/>
              <a:t> tab is activated</a:t>
            </a:r>
            <a:r>
              <a:rPr lang="en-US" sz="2000" dirty="0" smtClean="0"/>
              <a:t>.</a:t>
            </a:r>
            <a:endParaRPr lang="en-US" sz="2000" dirty="0"/>
          </a:p>
        </p:txBody>
      </p:sp>
      <p:pic>
        <p:nvPicPr>
          <p:cNvPr id="4" name="Picture 3" descr="08.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864" y="2420888"/>
            <a:ext cx="5194861" cy="2315840"/>
          </a:xfrm>
          <a:prstGeom prst="rect">
            <a:avLst/>
          </a:prstGeom>
        </p:spPr>
      </p:pic>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Convert a </a:t>
            </a:r>
            <a:br>
              <a:rPr lang="en-US" dirty="0"/>
            </a:br>
            <a:r>
              <a:rPr lang="en-US" dirty="0"/>
              <a:t>Picture to a SmartArt Graphic</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Key </a:t>
            </a:r>
            <a:r>
              <a:rPr lang="en-US" sz="2400" b="1" dirty="0"/>
              <a:t>Sunny California</a:t>
            </a:r>
            <a:r>
              <a:rPr lang="en-US" sz="2400" dirty="0"/>
              <a:t> in </a:t>
            </a:r>
            <a:r>
              <a:rPr lang="en-US" sz="2400" dirty="0" smtClean="0"/>
              <a:t/>
            </a:r>
            <a:br>
              <a:rPr lang="en-US" sz="2400" dirty="0" smtClean="0"/>
            </a:br>
            <a:r>
              <a:rPr lang="en-US" sz="2400" dirty="0" smtClean="0"/>
              <a:t>the </a:t>
            </a:r>
            <a:r>
              <a:rPr lang="en-US" sz="2400" dirty="0"/>
              <a:t>placeholder [Text], </a:t>
            </a:r>
            <a:r>
              <a:rPr lang="en-US" sz="2400" dirty="0" smtClean="0"/>
              <a:t/>
            </a:r>
            <a:br>
              <a:rPr lang="en-US" sz="2400" dirty="0" smtClean="0"/>
            </a:br>
            <a:r>
              <a:rPr lang="en-US" sz="2400" dirty="0" smtClean="0"/>
              <a:t>shown at right. </a:t>
            </a:r>
            <a:r>
              <a:rPr lang="en-US" sz="2400" dirty="0"/>
              <a:t>Text is </a:t>
            </a:r>
            <a:r>
              <a:rPr lang="en-US" sz="2400" dirty="0" smtClean="0"/>
              <a:t/>
            </a:r>
            <a:br>
              <a:rPr lang="en-US" sz="2400" dirty="0" smtClean="0"/>
            </a:br>
            <a:r>
              <a:rPr lang="en-US" sz="2400" dirty="0" smtClean="0"/>
              <a:t>automatically </a:t>
            </a:r>
            <a:r>
              <a:rPr lang="en-US" sz="2400" dirty="0"/>
              <a:t>adjusted </a:t>
            </a:r>
            <a:r>
              <a:rPr lang="en-US" sz="2400" dirty="0" smtClean="0"/>
              <a:t/>
            </a:r>
            <a:br>
              <a:rPr lang="en-US" sz="2400" dirty="0" smtClean="0"/>
            </a:br>
            <a:r>
              <a:rPr lang="en-US" sz="2400" dirty="0" smtClean="0"/>
              <a:t>to </a:t>
            </a:r>
            <a:r>
              <a:rPr lang="en-US" sz="2400" dirty="0"/>
              <a:t>fit in the placeholder, </a:t>
            </a:r>
            <a:r>
              <a:rPr lang="en-US" sz="2400" dirty="0" smtClean="0"/>
              <a:t/>
            </a:r>
            <a:br>
              <a:rPr lang="en-US" sz="2400" dirty="0" smtClean="0"/>
            </a:br>
            <a:r>
              <a:rPr lang="en-US" sz="2400" dirty="0" smtClean="0"/>
              <a:t>which </a:t>
            </a:r>
            <a:r>
              <a:rPr lang="en-US" sz="2400" dirty="0"/>
              <a:t>is the caption for </a:t>
            </a:r>
            <a:r>
              <a:rPr lang="en-US" sz="2400" dirty="0" smtClean="0"/>
              <a:t/>
            </a:r>
            <a:br>
              <a:rPr lang="en-US" sz="2400" dirty="0" smtClean="0"/>
            </a:br>
            <a:r>
              <a:rPr lang="en-US" sz="2400" dirty="0" smtClean="0"/>
              <a:t>the </a:t>
            </a:r>
            <a:r>
              <a:rPr lang="en-US" sz="2400" dirty="0"/>
              <a:t>picture. Click outside </a:t>
            </a:r>
            <a:r>
              <a:rPr lang="en-US" sz="2400" dirty="0" smtClean="0"/>
              <a:t/>
            </a:r>
            <a:br>
              <a:rPr lang="en-US" sz="2400" dirty="0" smtClean="0"/>
            </a:br>
            <a:r>
              <a:rPr lang="en-US" sz="2400" dirty="0" smtClean="0"/>
              <a:t>of </a:t>
            </a:r>
            <a:r>
              <a:rPr lang="en-US" sz="2400" dirty="0"/>
              <a:t>the graphic to deselect.</a:t>
            </a:r>
          </a:p>
          <a:p>
            <a:pPr marL="457200" indent="-457200">
              <a:buFont typeface="+mj-lt"/>
              <a:buAutoNum type="arabicPeriod" startAt="3"/>
            </a:pPr>
            <a:r>
              <a:rPr lang="en-US" sz="2400" b="1" dirty="0" smtClean="0"/>
              <a:t>SAVE</a:t>
            </a:r>
            <a:r>
              <a:rPr lang="en-US" sz="2400" dirty="0" smtClean="0"/>
              <a:t> </a:t>
            </a:r>
            <a:r>
              <a:rPr lang="en-US" sz="2400" dirty="0"/>
              <a:t>the document as </a:t>
            </a:r>
            <a:r>
              <a:rPr lang="en-US" sz="2400" b="1" i="1" dirty="0"/>
              <a:t>travel_palms_caption</a:t>
            </a:r>
            <a:r>
              <a:rPr lang="en-US" sz="2400" dirty="0"/>
              <a:t> in your USB flash drive in the lesson folder and close the file.</a:t>
            </a:r>
          </a:p>
          <a:p>
            <a:r>
              <a:rPr lang="en-US" sz="2400" b="1" dirty="0"/>
              <a:t>LEAVE</a:t>
            </a:r>
            <a:r>
              <a:rPr lang="en-US" sz="2400" dirty="0"/>
              <a:t> the document open to use in the next exercise</a:t>
            </a:r>
            <a:r>
              <a:rPr lang="en-US" sz="2400" dirty="0" smtClean="0"/>
              <a:t>.</a:t>
            </a:r>
            <a:endParaRPr lang="en-US" sz="2400" dirty="0"/>
          </a:p>
        </p:txBody>
      </p:sp>
      <p:pic>
        <p:nvPicPr>
          <p:cNvPr id="2" name="Picture 1" descr="08.1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7840" y="1628800"/>
            <a:ext cx="4116080" cy="2430817"/>
          </a:xfrm>
          <a:prstGeom prst="rect">
            <a:avLst/>
          </a:prstGeom>
        </p:spPr>
      </p:pic>
    </p:spTree>
    <p:extLst>
      <p:ext uri="{BB962C8B-B14F-4D97-AF65-F5344CB8AC3E}">
        <p14:creationId xmlns:p14="http://schemas.microsoft.com/office/powerpoint/2010/main" val="463965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Adjusting a Picture’s Brightness, </a:t>
            </a:r>
            <a:r>
              <a:rPr lang="en-US" b="1" dirty="0" smtClean="0"/>
              <a:t>Contrast</a:t>
            </a:r>
            <a:r>
              <a:rPr lang="en-US" b="1" dirty="0"/>
              <a:t>, </a:t>
            </a:r>
            <a:r>
              <a:rPr lang="en-US" b="1" dirty="0" smtClean="0"/>
              <a:t/>
            </a:r>
            <a:br>
              <a:rPr lang="en-US" b="1" dirty="0" smtClean="0"/>
            </a:br>
            <a:r>
              <a:rPr lang="en-US" b="1" dirty="0" smtClean="0"/>
              <a:t>and </a:t>
            </a:r>
            <a:r>
              <a:rPr lang="en-US" b="1" dirty="0"/>
              <a:t>Color and Adding Artistic Effects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Although </a:t>
            </a:r>
            <a:r>
              <a:rPr lang="en-US" sz="2400" dirty="0"/>
              <a:t>Word does not have all the advanced features of a stand-alone photo editing program, it does offer many ways for you to adjust pictures—including correcting a picture’s brightness, contrast, and color and adding an artistic </a:t>
            </a:r>
            <a:r>
              <a:rPr lang="en-US" sz="2400" dirty="0" smtClean="0"/>
              <a:t>effect.</a:t>
            </a:r>
          </a:p>
          <a:p>
            <a:r>
              <a:rPr lang="en-US" sz="2400" dirty="0" smtClean="0"/>
              <a:t>The </a:t>
            </a:r>
            <a:r>
              <a:rPr lang="en-US" sz="2400" dirty="0"/>
              <a:t>Artistic Effects feature can give the picture the appearance of a drawing, sketch, or painting. </a:t>
            </a:r>
            <a:endParaRPr lang="en-US" sz="2400" dirty="0" smtClean="0"/>
          </a:p>
          <a:p>
            <a:r>
              <a:rPr lang="en-US" sz="2400" dirty="0" smtClean="0"/>
              <a:t>In </a:t>
            </a:r>
            <a:r>
              <a:rPr lang="en-US" sz="2400" dirty="0"/>
              <a:t>this exercise, you will adjust the picture’s brightness, contrast, and color and apply an artistic effect</a:t>
            </a:r>
            <a:r>
              <a:rPr lang="en-US" sz="2400" dirty="0" smtClean="0"/>
              <a:t>.</a:t>
            </a:r>
            <a:endParaRPr lang="en-US" sz="2400" dirty="0"/>
          </a:p>
        </p:txBody>
      </p:sp>
    </p:spTree>
    <p:extLst>
      <p:ext uri="{BB962C8B-B14F-4D97-AF65-F5344CB8AC3E}">
        <p14:creationId xmlns:p14="http://schemas.microsoft.com/office/powerpoint/2010/main" val="530326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Adjust a Picture’s Brightness, Contrast, and Color and Add Artistic Effects</a:t>
            </a:r>
          </a:p>
        </p:txBody>
      </p:sp>
      <p:pic>
        <p:nvPicPr>
          <p:cNvPr id="2" name="Picture 1" descr="table08.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560" y="1628799"/>
            <a:ext cx="7272600" cy="4734511"/>
          </a:xfrm>
          <a:prstGeom prst="rect">
            <a:avLst/>
          </a:prstGeom>
        </p:spPr>
      </p:pic>
    </p:spTree>
    <p:extLst>
      <p:ext uri="{BB962C8B-B14F-4D97-AF65-F5344CB8AC3E}">
        <p14:creationId xmlns:p14="http://schemas.microsoft.com/office/powerpoint/2010/main" val="8177322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Picture’s Brightness, Contrast, and Color and Add Artistic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a:t>OPEN</a:t>
            </a:r>
            <a:r>
              <a:rPr lang="en-US" sz="2200" dirty="0"/>
              <a:t> the </a:t>
            </a:r>
            <a:r>
              <a:rPr lang="en-US" sz="2200" b="1" i="1" dirty="0"/>
              <a:t>travel_palms1</a:t>
            </a:r>
            <a:r>
              <a:rPr lang="en-US" sz="2200" dirty="0"/>
              <a:t> </a:t>
            </a:r>
            <a:r>
              <a:rPr lang="en-US" sz="2200" dirty="0" smtClean="0"/>
              <a:t/>
            </a:r>
            <a:br>
              <a:rPr lang="en-US" sz="2200" dirty="0" smtClean="0"/>
            </a:br>
            <a:r>
              <a:rPr lang="en-US" sz="2200" dirty="0" smtClean="0"/>
              <a:t>document </a:t>
            </a:r>
            <a:r>
              <a:rPr lang="en-US" sz="2200" dirty="0"/>
              <a:t>completed </a:t>
            </a:r>
            <a:r>
              <a:rPr lang="en-US" sz="2200" dirty="0" smtClean="0"/>
              <a:t/>
            </a:r>
            <a:br>
              <a:rPr lang="en-US" sz="2200" dirty="0" smtClean="0"/>
            </a:br>
            <a:r>
              <a:rPr lang="en-US" sz="2200" dirty="0" smtClean="0"/>
              <a:t>earlier </a:t>
            </a:r>
            <a:r>
              <a:rPr lang="en-US" sz="2200" dirty="0"/>
              <a:t>in the lesson.</a:t>
            </a:r>
          </a:p>
          <a:p>
            <a:pPr marL="457200" indent="-457200">
              <a:buFont typeface="+mj-lt"/>
              <a:buAutoNum type="arabicPeriod"/>
            </a:pPr>
            <a:r>
              <a:rPr lang="en-US" sz="2200" dirty="0" smtClean="0"/>
              <a:t>To </a:t>
            </a:r>
            <a:r>
              <a:rPr lang="en-US" sz="2200" dirty="0"/>
              <a:t>display the </a:t>
            </a:r>
            <a:r>
              <a:rPr lang="en-US" sz="2200" i="1" dirty="0"/>
              <a:t>Picture </a:t>
            </a:r>
            <a:r>
              <a:rPr lang="en-US" sz="2200" i="1" dirty="0" smtClean="0"/>
              <a:t/>
            </a:r>
            <a:br>
              <a:rPr lang="en-US" sz="2200" i="1" dirty="0" smtClean="0"/>
            </a:br>
            <a:r>
              <a:rPr lang="en-US" sz="2200" i="1" dirty="0" smtClean="0"/>
              <a:t>Tools</a:t>
            </a:r>
            <a:r>
              <a:rPr lang="en-US" sz="2200" dirty="0"/>
              <a:t>, select the p</a:t>
            </a:r>
            <a:r>
              <a:rPr lang="en-US" sz="2200" dirty="0" smtClean="0"/>
              <a:t>icture</a:t>
            </a:r>
            <a:r>
              <a:rPr lang="en-US" sz="2200" dirty="0"/>
              <a:t>.</a:t>
            </a:r>
          </a:p>
          <a:p>
            <a:pPr marL="457200" indent="-457200">
              <a:buFont typeface="+mj-lt"/>
              <a:buAutoNum type="arabicPeriod"/>
            </a:pPr>
            <a:r>
              <a:rPr lang="en-US" sz="2200" dirty="0" smtClean="0"/>
              <a:t>Click </a:t>
            </a:r>
            <a:r>
              <a:rPr lang="en-US" sz="2200" dirty="0"/>
              <a:t>the </a:t>
            </a:r>
            <a:r>
              <a:rPr lang="en-US" sz="2200" i="1" dirty="0"/>
              <a:t>Format tab</a:t>
            </a:r>
            <a:r>
              <a:rPr lang="en-US" sz="2200" dirty="0"/>
              <a:t>, </a:t>
            </a:r>
            <a:r>
              <a:rPr lang="en-US" sz="2200" dirty="0" smtClean="0"/>
              <a:t>in </a:t>
            </a:r>
            <a:br>
              <a:rPr lang="en-US" sz="2200" dirty="0" smtClean="0"/>
            </a:br>
            <a:r>
              <a:rPr lang="en-US" sz="2200" dirty="0" smtClean="0"/>
              <a:t>the </a:t>
            </a:r>
            <a:r>
              <a:rPr lang="en-US" sz="2200" i="1" dirty="0"/>
              <a:t>Adjust group</a:t>
            </a:r>
            <a:r>
              <a:rPr lang="en-US" sz="2200" dirty="0"/>
              <a:t>, </a:t>
            </a:r>
            <a:r>
              <a:rPr lang="en-US" sz="2200" dirty="0" smtClean="0"/>
              <a:t/>
            </a:r>
            <a:br>
              <a:rPr lang="en-US" sz="2200" dirty="0" smtClean="0"/>
            </a:br>
            <a:r>
              <a:rPr lang="en-US" sz="2200" dirty="0" smtClean="0"/>
              <a:t>then </a:t>
            </a:r>
            <a:r>
              <a:rPr lang="en-US" sz="2200" dirty="0"/>
              <a:t>click the </a:t>
            </a:r>
            <a:r>
              <a:rPr lang="en-US" sz="2200" b="1" dirty="0" smtClean="0"/>
              <a:t>Corrections </a:t>
            </a:r>
            <a:br>
              <a:rPr lang="en-US" sz="2200" b="1" dirty="0" smtClean="0"/>
            </a:br>
            <a:r>
              <a:rPr lang="en-US" sz="2200" dirty="0" smtClean="0"/>
              <a:t>button </a:t>
            </a:r>
            <a:r>
              <a:rPr lang="en-US" sz="2200" dirty="0"/>
              <a:t>to display the menu shown </a:t>
            </a:r>
            <a:r>
              <a:rPr lang="en-US" sz="2200" dirty="0" smtClean="0"/>
              <a:t>above.</a:t>
            </a:r>
          </a:p>
          <a:p>
            <a:pPr marL="457200" indent="-457200">
              <a:buFont typeface="+mj-lt"/>
              <a:buAutoNum type="arabicPeriod"/>
            </a:pPr>
            <a:r>
              <a:rPr lang="en-US" sz="2200" dirty="0"/>
              <a:t>In </a:t>
            </a:r>
            <a:r>
              <a:rPr lang="en-US" sz="2200" i="1" dirty="0"/>
              <a:t>Brightness and Contrast</a:t>
            </a:r>
            <a:r>
              <a:rPr lang="en-US" sz="2200" dirty="0"/>
              <a:t> section, select the fourth option in the fourth row </a:t>
            </a:r>
            <a:r>
              <a:rPr lang="en-US" sz="2200" b="1" dirty="0"/>
              <a:t>Brightness: +20% and Contrast: +20% </a:t>
            </a:r>
            <a:r>
              <a:rPr lang="en-US" sz="2200" dirty="0"/>
              <a:t>to increase the brightness and contrast of your image by 20 percent</a:t>
            </a:r>
            <a:r>
              <a:rPr lang="en-US" sz="2200" dirty="0" smtClean="0"/>
              <a:t>.</a:t>
            </a:r>
            <a:endParaRPr lang="en-US" sz="2200" dirty="0"/>
          </a:p>
          <a:p>
            <a:pPr marL="457200" indent="-457200">
              <a:buFont typeface="+mj-lt"/>
              <a:buAutoNum type="arabicPeriod"/>
            </a:pPr>
            <a:endParaRPr lang="en-US" sz="2200" dirty="0"/>
          </a:p>
        </p:txBody>
      </p:sp>
      <p:pic>
        <p:nvPicPr>
          <p:cNvPr id="2" name="Picture 1" descr="08.1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5980" y="1628801"/>
            <a:ext cx="3903615" cy="2861919"/>
          </a:xfrm>
          <a:prstGeom prst="rect">
            <a:avLst/>
          </a:prstGeom>
        </p:spPr>
      </p:pic>
    </p:spTree>
    <p:extLst>
      <p:ext uri="{BB962C8B-B14F-4D97-AF65-F5344CB8AC3E}">
        <p14:creationId xmlns:p14="http://schemas.microsoft.com/office/powerpoint/2010/main" val="7013579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Picture’s Brightness, Contrast, and Color and Add Artistic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On </a:t>
            </a:r>
            <a:r>
              <a:rPr lang="en-US" sz="2400" dirty="0"/>
              <a:t>the </a:t>
            </a:r>
            <a:r>
              <a:rPr lang="en-US" sz="2400" i="1" dirty="0"/>
              <a:t>Format</a:t>
            </a:r>
            <a:r>
              <a:rPr lang="en-US" sz="2400" dirty="0"/>
              <a:t> tab, in the </a:t>
            </a:r>
            <a:r>
              <a:rPr lang="en-US" sz="2400" i="1" dirty="0"/>
              <a:t>Adjust</a:t>
            </a:r>
            <a:r>
              <a:rPr lang="en-US" sz="2400" dirty="0"/>
              <a:t> group, click the </a:t>
            </a:r>
            <a:r>
              <a:rPr lang="en-US" sz="2400" b="1" dirty="0"/>
              <a:t>Color </a:t>
            </a:r>
            <a:r>
              <a:rPr lang="en-US" sz="2400" dirty="0"/>
              <a:t>button to display the menu shown </a:t>
            </a:r>
            <a:r>
              <a:rPr lang="en-US" sz="2400" dirty="0" smtClean="0"/>
              <a:t>below.</a:t>
            </a:r>
            <a:endParaRPr lang="en-US" sz="2400" dirty="0"/>
          </a:p>
        </p:txBody>
      </p:sp>
      <p:pic>
        <p:nvPicPr>
          <p:cNvPr id="4" name="Picture 3" descr="08.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032" y="2420887"/>
            <a:ext cx="6405448" cy="3900287"/>
          </a:xfrm>
          <a:prstGeom prst="rect">
            <a:avLst/>
          </a:prstGeom>
        </p:spPr>
      </p:pic>
    </p:spTree>
    <p:extLst>
      <p:ext uri="{BB962C8B-B14F-4D97-AF65-F5344CB8AC3E}">
        <p14:creationId xmlns:p14="http://schemas.microsoft.com/office/powerpoint/2010/main" val="9719894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Picture’s Brightness, Contrast, and Color and Add Artistic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Scroll </a:t>
            </a:r>
            <a:r>
              <a:rPr lang="en-US" sz="2400" dirty="0"/>
              <a:t>through the options and notice how your picture changes. In the </a:t>
            </a:r>
            <a:r>
              <a:rPr lang="en-US" sz="2400" i="1" dirty="0"/>
              <a:t>Color Saturation</a:t>
            </a:r>
            <a:r>
              <a:rPr lang="en-US" sz="2400" dirty="0"/>
              <a:t> section, select </a:t>
            </a:r>
            <a:r>
              <a:rPr lang="en-US" sz="2400" b="1" dirty="0"/>
              <a:t>Saturation 200%</a:t>
            </a:r>
            <a:r>
              <a:rPr lang="en-US" sz="2400" dirty="0"/>
              <a:t>. The higher the saturation percentage, the more vibrant the colors appear in the picture consequently making the nature’s color in the picture more noticeable. Click the </a:t>
            </a:r>
            <a:r>
              <a:rPr lang="en-US" sz="2400" b="1" dirty="0"/>
              <a:t>Color</a:t>
            </a:r>
            <a:r>
              <a:rPr lang="en-US" sz="2400" dirty="0"/>
              <a:t> button again to display the menu. In the </a:t>
            </a:r>
            <a:r>
              <a:rPr lang="en-US" sz="2400" i="1" dirty="0"/>
              <a:t>Color Tone</a:t>
            </a:r>
            <a:r>
              <a:rPr lang="en-US" sz="2400" dirty="0"/>
              <a:t> section, select </a:t>
            </a:r>
            <a:r>
              <a:rPr lang="en-US" sz="2400" b="1" dirty="0"/>
              <a:t>Temperature 5300 K</a:t>
            </a:r>
            <a:r>
              <a:rPr lang="en-US" sz="2400" dirty="0"/>
              <a:t>. The lower temperature tone creates a picture with a slight tint blue color, while the higher temperature makes the picture appear with an orange tint color. Under </a:t>
            </a:r>
            <a:r>
              <a:rPr lang="en-US" sz="2400" i="1" dirty="0"/>
              <a:t>Recolor</a:t>
            </a:r>
            <a:r>
              <a:rPr lang="en-US" sz="2400" dirty="0"/>
              <a:t>, No Recolor is selected by default. </a:t>
            </a:r>
          </a:p>
        </p:txBody>
      </p:sp>
    </p:spTree>
    <p:extLst>
      <p:ext uri="{BB962C8B-B14F-4D97-AF65-F5344CB8AC3E}">
        <p14:creationId xmlns:p14="http://schemas.microsoft.com/office/powerpoint/2010/main" val="539920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Picture’s Brightness, Contrast, and Color and Add Artistic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200"/>
              </a:spcBef>
              <a:buFont typeface="+mj-lt"/>
              <a:buAutoNum type="arabicPeriod" startAt="6"/>
            </a:pPr>
            <a:r>
              <a:rPr lang="en-US" sz="2200" b="1" dirty="0" smtClean="0"/>
              <a:t>SAVE</a:t>
            </a:r>
            <a:r>
              <a:rPr lang="en-US" sz="2200" dirty="0" smtClean="0"/>
              <a:t> </a:t>
            </a:r>
            <a:r>
              <a:rPr lang="en-US" sz="2200" dirty="0"/>
              <a:t>the document as </a:t>
            </a:r>
            <a:r>
              <a:rPr lang="en-US" sz="2200" b="1" i="1" dirty="0"/>
              <a:t>travel_palms2</a:t>
            </a:r>
            <a:r>
              <a:rPr lang="en-US" sz="2200" dirty="0"/>
              <a:t> in your USB flash drive in the lesson folder.</a:t>
            </a:r>
          </a:p>
          <a:p>
            <a:pPr marL="457200" indent="-457200">
              <a:spcBef>
                <a:spcPts val="200"/>
              </a:spcBef>
              <a:buFont typeface="+mj-lt"/>
              <a:buAutoNum type="arabicPeriod" startAt="6"/>
            </a:pPr>
            <a:r>
              <a:rPr lang="en-US" sz="2200" dirty="0" smtClean="0"/>
              <a:t>On </a:t>
            </a:r>
            <a:r>
              <a:rPr lang="en-US" sz="2200" dirty="0"/>
              <a:t>the </a:t>
            </a:r>
            <a:r>
              <a:rPr lang="en-US" sz="2200" i="1" dirty="0"/>
              <a:t>Format</a:t>
            </a:r>
            <a:r>
              <a:rPr lang="en-US" sz="2200" dirty="0"/>
              <a:t> tab, in the </a:t>
            </a:r>
            <a:r>
              <a:rPr lang="en-US" sz="2200" dirty="0" smtClean="0"/>
              <a:t/>
            </a:r>
            <a:br>
              <a:rPr lang="en-US" sz="2200" dirty="0" smtClean="0"/>
            </a:br>
            <a:r>
              <a:rPr lang="en-US" sz="2200" i="1" dirty="0" smtClean="0"/>
              <a:t>Adjust</a:t>
            </a:r>
            <a:r>
              <a:rPr lang="en-US" sz="2200" dirty="0" smtClean="0"/>
              <a:t> </a:t>
            </a:r>
            <a:r>
              <a:rPr lang="en-US" sz="2200" dirty="0"/>
              <a:t>group, click the </a:t>
            </a:r>
            <a:r>
              <a:rPr lang="en-US" sz="2200" b="1" dirty="0" smtClean="0"/>
              <a:t>Artistic </a:t>
            </a:r>
            <a:br>
              <a:rPr lang="en-US" sz="2200" b="1" dirty="0" smtClean="0"/>
            </a:br>
            <a:r>
              <a:rPr lang="en-US" sz="2200" b="1" dirty="0" smtClean="0"/>
              <a:t>Effects</a:t>
            </a:r>
            <a:r>
              <a:rPr lang="en-US" sz="2200" dirty="0" smtClean="0"/>
              <a:t> </a:t>
            </a:r>
            <a:r>
              <a:rPr lang="en-US" sz="2200" dirty="0"/>
              <a:t>button to display the </a:t>
            </a:r>
            <a:r>
              <a:rPr lang="en-US" sz="2200" dirty="0" smtClean="0"/>
              <a:t/>
            </a:r>
            <a:br>
              <a:rPr lang="en-US" sz="2200" dirty="0" smtClean="0"/>
            </a:br>
            <a:r>
              <a:rPr lang="en-US" sz="2200" dirty="0" smtClean="0"/>
              <a:t>menu </a:t>
            </a:r>
            <a:r>
              <a:rPr lang="en-US" sz="2200" dirty="0"/>
              <a:t>shown </a:t>
            </a:r>
            <a:r>
              <a:rPr lang="en-US" sz="2200" dirty="0" smtClean="0"/>
              <a:t>at right.</a:t>
            </a:r>
            <a:endParaRPr lang="en-US" sz="2200" dirty="0"/>
          </a:p>
          <a:p>
            <a:pPr marL="457200" indent="-457200">
              <a:spcBef>
                <a:spcPts val="200"/>
              </a:spcBef>
              <a:buFont typeface="+mj-lt"/>
              <a:buAutoNum type="arabicPeriod" startAt="8"/>
            </a:pPr>
            <a:r>
              <a:rPr lang="en-US" sz="2200" dirty="0"/>
              <a:t>Select the </a:t>
            </a:r>
            <a:r>
              <a:rPr lang="en-US" sz="2200" b="1" dirty="0"/>
              <a:t>Crisscross </a:t>
            </a:r>
            <a:r>
              <a:rPr lang="en-US" sz="2200" b="1" dirty="0" smtClean="0"/>
              <a:t>Etching </a:t>
            </a:r>
            <a:br>
              <a:rPr lang="en-US" sz="2200" b="1" dirty="0" smtClean="0"/>
            </a:br>
            <a:r>
              <a:rPr lang="en-US" sz="2200" b="1" dirty="0" smtClean="0"/>
              <a:t>option </a:t>
            </a:r>
            <a:r>
              <a:rPr lang="en-US" sz="2200" b="1" dirty="0"/>
              <a:t>from the </a:t>
            </a:r>
            <a:r>
              <a:rPr lang="en-US" sz="2200" b="1" dirty="0" smtClean="0"/>
              <a:t>Artistic </a:t>
            </a:r>
            <a:r>
              <a:rPr lang="en-US" sz="2200" b="1" dirty="0"/>
              <a:t>Effects </a:t>
            </a:r>
            <a:r>
              <a:rPr lang="en-US" sz="2200" b="1" dirty="0" smtClean="0"/>
              <a:t/>
            </a:r>
            <a:br>
              <a:rPr lang="en-US" sz="2200" b="1" dirty="0" smtClean="0"/>
            </a:br>
            <a:r>
              <a:rPr lang="en-US" sz="2200" b="1" dirty="0" smtClean="0"/>
              <a:t>gallery</a:t>
            </a:r>
            <a:r>
              <a:rPr lang="en-US" sz="2200" dirty="0"/>
              <a:t>; the effect is applied to the selected image in the fourth row third option. The impression of the picture is now of an etching sketch. Deselect the picture.</a:t>
            </a:r>
          </a:p>
          <a:p>
            <a:pPr marL="457200" indent="-457200">
              <a:spcBef>
                <a:spcPts val="200"/>
              </a:spcBef>
              <a:buFont typeface="+mj-lt"/>
              <a:buAutoNum type="arabicPeriod" startAt="8"/>
            </a:pPr>
            <a:r>
              <a:rPr lang="en-US" sz="2200" b="1" dirty="0"/>
              <a:t>SAVE</a:t>
            </a:r>
            <a:r>
              <a:rPr lang="en-US" sz="2200" dirty="0"/>
              <a:t> the document as </a:t>
            </a:r>
            <a:r>
              <a:rPr lang="en-US" sz="2200" b="1" i="1" dirty="0"/>
              <a:t>travel_palms3</a:t>
            </a:r>
            <a:r>
              <a:rPr lang="en-US" sz="2200" dirty="0"/>
              <a:t> in your USB flash drive in the lesson folder.</a:t>
            </a:r>
          </a:p>
          <a:p>
            <a:pPr>
              <a:spcBef>
                <a:spcPts val="200"/>
              </a:spcBef>
            </a:pPr>
            <a:r>
              <a:rPr lang="en-US" sz="2200" b="1" dirty="0"/>
              <a:t>LEAVE</a:t>
            </a:r>
            <a:r>
              <a:rPr lang="en-US" sz="2200" dirty="0"/>
              <a:t> the Word document open to use in the next exercise.</a:t>
            </a:r>
          </a:p>
          <a:p>
            <a:endParaRPr lang="en-US" sz="2200" dirty="0"/>
          </a:p>
          <a:p>
            <a:endParaRPr lang="en-US" sz="2400" dirty="0"/>
          </a:p>
          <a:p>
            <a:endParaRPr lang="en-US" sz="2400" dirty="0"/>
          </a:p>
          <a:p>
            <a:endParaRPr lang="en-US" sz="2400" dirty="0"/>
          </a:p>
          <a:p>
            <a:endParaRPr lang="en-US" sz="2400" dirty="0"/>
          </a:p>
        </p:txBody>
      </p:sp>
      <p:pic>
        <p:nvPicPr>
          <p:cNvPr id="2" name="Picture 1" descr="08.1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3440" y="2132856"/>
            <a:ext cx="3798952" cy="2217553"/>
          </a:xfrm>
          <a:prstGeom prst="rect">
            <a:avLst/>
          </a:prstGeom>
        </p:spPr>
      </p:pic>
    </p:spTree>
    <p:extLst>
      <p:ext uri="{BB962C8B-B14F-4D97-AF65-F5344CB8AC3E}">
        <p14:creationId xmlns:p14="http://schemas.microsoft.com/office/powerpoint/2010/main" val="36130330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Removing Backgrounds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Remove </a:t>
            </a:r>
            <a:r>
              <a:rPr lang="en-US" sz="2400" dirty="0"/>
              <a:t>Background is a new feature in Word 2010 that removes portions of images you have inserted into documents. </a:t>
            </a:r>
            <a:endParaRPr lang="en-US" sz="2400" dirty="0" smtClean="0"/>
          </a:p>
          <a:p>
            <a:r>
              <a:rPr lang="en-US" sz="2400" dirty="0" smtClean="0"/>
              <a:t>You </a:t>
            </a:r>
            <a:r>
              <a:rPr lang="en-US" sz="2400" dirty="0"/>
              <a:t>can use the Remove Background options either to automatically remove the image background or to mark </a:t>
            </a:r>
            <a:r>
              <a:rPr lang="en-US" sz="2400" dirty="0" smtClean="0"/>
              <a:t/>
            </a:r>
            <a:br>
              <a:rPr lang="en-US" sz="2400" dirty="0" smtClean="0"/>
            </a:br>
            <a:r>
              <a:rPr lang="en-US" sz="2400" dirty="0" smtClean="0"/>
              <a:t>and </a:t>
            </a:r>
            <a:r>
              <a:rPr lang="en-US" sz="2400" dirty="0"/>
              <a:t>remove specific portions of the image. </a:t>
            </a:r>
            <a:endParaRPr lang="en-US" sz="2400" dirty="0" smtClean="0"/>
          </a:p>
          <a:p>
            <a:r>
              <a:rPr lang="en-US" sz="2400" dirty="0" smtClean="0"/>
              <a:t>In </a:t>
            </a:r>
            <a:r>
              <a:rPr lang="en-US" sz="2400" dirty="0"/>
              <a:t>this exercise, you learn to use the Remove Background features</a:t>
            </a:r>
            <a:r>
              <a:rPr lang="en-US" sz="2400" dirty="0" smtClean="0"/>
              <a:t>.</a:t>
            </a:r>
            <a:endParaRPr lang="en-US" sz="2400" dirty="0"/>
          </a:p>
        </p:txBody>
      </p:sp>
    </p:spTree>
    <p:extLst>
      <p:ext uri="{BB962C8B-B14F-4D97-AF65-F5344CB8AC3E}">
        <p14:creationId xmlns:p14="http://schemas.microsoft.com/office/powerpoint/2010/main" val="2620635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a:t>
            </a:r>
            <a:r>
              <a:rPr lang="en-US" b="1" dirty="0"/>
              <a:t>oftware </a:t>
            </a:r>
            <a:r>
              <a:rPr lang="en-US" b="1" dirty="0" smtClean="0"/>
              <a:t>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The </a:t>
            </a:r>
            <a:r>
              <a:rPr lang="en-US" sz="2200" dirty="0"/>
              <a:t>Insert tab, shown </a:t>
            </a:r>
            <a:r>
              <a:rPr lang="en-US" sz="2200" dirty="0" smtClean="0"/>
              <a:t>below, </a:t>
            </a:r>
            <a:r>
              <a:rPr lang="en-US" sz="2200" dirty="0"/>
              <a:t>contains a group of features that you can use to add graphics to your document in Word 2010</a:t>
            </a:r>
            <a:r>
              <a:rPr lang="en-US" sz="2200" dirty="0" smtClean="0"/>
              <a:t>.</a:t>
            </a:r>
          </a:p>
          <a:p>
            <a:r>
              <a:rPr lang="en-US" sz="2200" dirty="0" smtClean="0"/>
              <a:t>Commands </a:t>
            </a:r>
            <a:r>
              <a:rPr lang="en-US" sz="2200" dirty="0"/>
              <a:t>in the Illustrations group enable you to add several types of graphics to enhance your Word documents, including pictures, clip art, shapes, SmartArt, charts, and screenshots. </a:t>
            </a:r>
            <a:endParaRPr lang="en-US" sz="2200" dirty="0" smtClean="0"/>
          </a:p>
          <a:p>
            <a:r>
              <a:rPr lang="en-US" sz="2200" dirty="0" smtClean="0"/>
              <a:t>The </a:t>
            </a:r>
            <a:r>
              <a:rPr lang="en-US" sz="2200" dirty="0"/>
              <a:t>Text group contains options to improve the appearance of the document by adding a text box, WordArt, drop cap, or other text object</a:t>
            </a:r>
            <a:r>
              <a:rPr lang="en-US" sz="2200" dirty="0" smtClean="0"/>
              <a:t>.</a:t>
            </a:r>
            <a:endParaRPr lang="en-US" sz="2200" dirty="0"/>
          </a:p>
        </p:txBody>
      </p:sp>
      <p:pic>
        <p:nvPicPr>
          <p:cNvPr id="2" name="Picture 1" descr="08.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880" y="4524026"/>
            <a:ext cx="7367776" cy="1832831"/>
          </a:xfrm>
          <a:prstGeom prst="rect">
            <a:avLst/>
          </a:prstGeom>
        </p:spPr>
      </p:pic>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Remove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spcBef>
                <a:spcPts val="400"/>
              </a:spcBef>
              <a:buFont typeface="+mj-lt"/>
              <a:buAutoNum type="arabicPeriod"/>
            </a:pPr>
            <a:r>
              <a:rPr lang="en-US" sz="2400" dirty="0" smtClean="0"/>
              <a:t>To </a:t>
            </a:r>
            <a:r>
              <a:rPr lang="en-US" sz="2400" dirty="0"/>
              <a:t>display the </a:t>
            </a:r>
            <a:r>
              <a:rPr lang="en-US" sz="2400" i="1" dirty="0"/>
              <a:t>Picture Tools</a:t>
            </a:r>
            <a:r>
              <a:rPr lang="en-US" sz="2400" dirty="0"/>
              <a:t>, select the picture.</a:t>
            </a:r>
          </a:p>
          <a:p>
            <a:pPr marL="457200" indent="-457200">
              <a:spcBef>
                <a:spcPts val="400"/>
              </a:spcBef>
              <a:buFont typeface="+mj-lt"/>
              <a:buAutoNum type="arabicPeriod"/>
            </a:pPr>
            <a:r>
              <a:rPr lang="en-US" sz="2400" dirty="0" smtClean="0"/>
              <a:t>Click </a:t>
            </a:r>
            <a:r>
              <a:rPr lang="en-US" sz="2400" dirty="0"/>
              <a:t>the </a:t>
            </a:r>
            <a:r>
              <a:rPr lang="en-US" sz="2400" b="1" dirty="0"/>
              <a:t>Format </a:t>
            </a:r>
            <a:r>
              <a:rPr lang="en-US" sz="2400" dirty="0" smtClean="0"/>
              <a:t>tab</a:t>
            </a:r>
            <a:r>
              <a:rPr lang="en-US" sz="2400" dirty="0"/>
              <a:t>, </a:t>
            </a:r>
            <a:r>
              <a:rPr lang="en-US" sz="2400" dirty="0" smtClean="0"/>
              <a:t/>
            </a:r>
            <a:br>
              <a:rPr lang="en-US" sz="2400" dirty="0" smtClean="0"/>
            </a:br>
            <a:r>
              <a:rPr lang="en-US" sz="2400" dirty="0" smtClean="0"/>
              <a:t>in </a:t>
            </a:r>
            <a:r>
              <a:rPr lang="en-US" sz="2400" dirty="0"/>
              <a:t>the </a:t>
            </a:r>
            <a:r>
              <a:rPr lang="en-US" sz="2400" i="1" dirty="0"/>
              <a:t>Adjust</a:t>
            </a:r>
            <a:r>
              <a:rPr lang="en-US" sz="2400" dirty="0"/>
              <a:t> </a:t>
            </a:r>
            <a:r>
              <a:rPr lang="en-US" sz="2400" dirty="0" smtClean="0"/>
              <a:t>group</a:t>
            </a:r>
            <a:r>
              <a:rPr lang="en-US" sz="2400" dirty="0"/>
              <a:t>, </a:t>
            </a:r>
            <a:br>
              <a:rPr lang="en-US" sz="2400" dirty="0"/>
            </a:br>
            <a:r>
              <a:rPr lang="en-US" sz="2400" dirty="0" smtClean="0"/>
              <a:t>then </a:t>
            </a:r>
            <a:r>
              <a:rPr lang="en-US" sz="2400" dirty="0"/>
              <a:t>click the </a:t>
            </a:r>
            <a:r>
              <a:rPr lang="en-US" sz="2400" b="1" dirty="0" smtClean="0"/>
              <a:t>Re-</a:t>
            </a:r>
            <a:br>
              <a:rPr lang="en-US" sz="2400" b="1" dirty="0" smtClean="0"/>
            </a:br>
            <a:r>
              <a:rPr lang="en-US" sz="2400" b="1" dirty="0" smtClean="0"/>
              <a:t>move </a:t>
            </a:r>
            <a:r>
              <a:rPr lang="en-US" sz="2400" b="1" dirty="0"/>
              <a:t>Background</a:t>
            </a:r>
            <a:r>
              <a:rPr lang="en-US" sz="2400" dirty="0"/>
              <a:t> </a:t>
            </a:r>
            <a:r>
              <a:rPr lang="en-US" sz="2400" dirty="0" smtClean="0"/>
              <a:t/>
            </a:r>
            <a:br>
              <a:rPr lang="en-US" sz="2400" dirty="0" smtClean="0"/>
            </a:br>
            <a:r>
              <a:rPr lang="en-US" sz="2400" dirty="0" smtClean="0"/>
              <a:t>button</a:t>
            </a:r>
            <a:r>
              <a:rPr lang="en-US" sz="2400" dirty="0"/>
              <a:t>. The </a:t>
            </a:r>
            <a:r>
              <a:rPr lang="en-US" sz="2400" i="1" dirty="0" smtClean="0"/>
              <a:t>Back-</a:t>
            </a:r>
            <a:br>
              <a:rPr lang="en-US" sz="2400" i="1" dirty="0" smtClean="0"/>
            </a:br>
            <a:r>
              <a:rPr lang="en-US" sz="2400" i="1" dirty="0" smtClean="0"/>
              <a:t>ground </a:t>
            </a:r>
            <a:r>
              <a:rPr lang="en-US" sz="2400" i="1" dirty="0"/>
              <a:t>Removal</a:t>
            </a:r>
            <a:r>
              <a:rPr lang="en-US" sz="2400" dirty="0"/>
              <a:t> tab </a:t>
            </a:r>
            <a:r>
              <a:rPr lang="en-US" sz="2400" dirty="0" smtClean="0"/>
              <a:t/>
            </a:r>
            <a:br>
              <a:rPr lang="en-US" sz="2400" dirty="0" smtClean="0"/>
            </a:br>
            <a:r>
              <a:rPr lang="en-US" sz="2400" dirty="0" smtClean="0"/>
              <a:t>opens</a:t>
            </a:r>
            <a:r>
              <a:rPr lang="en-US" sz="2400" dirty="0"/>
              <a:t>, as shown </a:t>
            </a:r>
            <a:r>
              <a:rPr lang="en-US" sz="2400" dirty="0" smtClean="0"/>
              <a:t>at </a:t>
            </a:r>
            <a:br>
              <a:rPr lang="en-US" sz="2400" dirty="0" smtClean="0"/>
            </a:br>
            <a:r>
              <a:rPr lang="en-US" sz="2400" dirty="0" smtClean="0"/>
              <a:t>right, in at right, and</a:t>
            </a:r>
            <a:br>
              <a:rPr lang="en-US" sz="2400" dirty="0" smtClean="0"/>
            </a:br>
            <a:r>
              <a:rPr lang="en-US" sz="2400" dirty="0" smtClean="0"/>
              <a:t>the </a:t>
            </a:r>
            <a:r>
              <a:rPr lang="en-US" sz="2400" dirty="0"/>
              <a:t>picture is surrounded by a color selection marquee. A magenta color overlays the image, marking everything that is to be removed from the image. </a:t>
            </a:r>
          </a:p>
        </p:txBody>
      </p:sp>
      <p:pic>
        <p:nvPicPr>
          <p:cNvPr id="2" name="Picture 1" descr="08.1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8560" y="2636025"/>
            <a:ext cx="4787632" cy="2560592"/>
          </a:xfrm>
          <a:prstGeom prst="rect">
            <a:avLst/>
          </a:prstGeom>
        </p:spPr>
      </p:pic>
    </p:spTree>
    <p:extLst>
      <p:ext uri="{BB962C8B-B14F-4D97-AF65-F5344CB8AC3E}">
        <p14:creationId xmlns:p14="http://schemas.microsoft.com/office/powerpoint/2010/main" val="4122940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Remove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000" dirty="0" smtClean="0"/>
              <a:t>To </a:t>
            </a:r>
            <a:r>
              <a:rPr lang="en-US" sz="2000" dirty="0"/>
              <a:t>change the area of the picture that will be kept, resize the marquee by dragging the upper-left handle up until it meets the upper-left corner of the picture. Then drag the middle-bottom handle down to the bottom of the picture, and drag the right-middle handle to the left until it rests immediately beside the big palm tree. Everything outside these boundaries will be removed from the image</a:t>
            </a:r>
            <a:r>
              <a:rPr lang="en-US" sz="2000" dirty="0" smtClean="0"/>
              <a:t>.</a:t>
            </a:r>
          </a:p>
          <a:p>
            <a:pPr marL="457200" indent="-457200">
              <a:buFont typeface="+mj-lt"/>
              <a:buAutoNum type="arabicPeriod" startAt="3"/>
            </a:pPr>
            <a:r>
              <a:rPr lang="en-US" sz="2000" dirty="0"/>
              <a:t>In the </a:t>
            </a:r>
            <a:r>
              <a:rPr lang="en-US" sz="2000" i="1" dirty="0"/>
              <a:t>Close</a:t>
            </a:r>
            <a:r>
              <a:rPr lang="en-US" sz="2000" dirty="0"/>
              <a:t> group, click </a:t>
            </a:r>
            <a:r>
              <a:rPr lang="en-US" sz="2000" b="1" dirty="0"/>
              <a:t>Keep </a:t>
            </a:r>
            <a:r>
              <a:rPr lang="en-US" sz="2000" b="1" dirty="0" smtClean="0"/>
              <a:t>changes</a:t>
            </a:r>
            <a:r>
              <a:rPr lang="en-US" sz="2000" dirty="0" smtClean="0"/>
              <a:t> </a:t>
            </a:r>
            <a:r>
              <a:rPr lang="en-US" sz="2000" dirty="0"/>
              <a:t>to </a:t>
            </a:r>
            <a:r>
              <a:rPr lang="en-US" sz="2000" dirty="0" smtClean="0"/>
              <a:t/>
            </a:r>
            <a:br>
              <a:rPr lang="en-US" sz="2000" dirty="0" smtClean="0"/>
            </a:br>
            <a:r>
              <a:rPr lang="en-US" sz="2000" dirty="0" smtClean="0"/>
              <a:t>remove </a:t>
            </a:r>
            <a:r>
              <a:rPr lang="en-US" sz="2000" dirty="0"/>
              <a:t>the </a:t>
            </a:r>
            <a:r>
              <a:rPr lang="en-US" sz="2000" dirty="0" smtClean="0"/>
              <a:t>designated </a:t>
            </a:r>
            <a:r>
              <a:rPr lang="en-US" sz="2000" dirty="0"/>
              <a:t>area of the image, </a:t>
            </a:r>
            <a:r>
              <a:rPr lang="en-US" sz="2000" dirty="0" smtClean="0"/>
              <a:t/>
            </a:r>
            <a:br>
              <a:rPr lang="en-US" sz="2000" dirty="0" smtClean="0"/>
            </a:br>
            <a:r>
              <a:rPr lang="en-US" sz="2000" dirty="0" smtClean="0"/>
              <a:t>and </a:t>
            </a:r>
            <a:r>
              <a:rPr lang="en-US" sz="2000" dirty="0"/>
              <a:t>then click outside the </a:t>
            </a:r>
            <a:r>
              <a:rPr lang="en-US" sz="2000" dirty="0" smtClean="0"/>
              <a:t>image </a:t>
            </a:r>
            <a:r>
              <a:rPr lang="en-US" sz="2000" dirty="0"/>
              <a:t>to </a:t>
            </a:r>
            <a:r>
              <a:rPr lang="en-US" sz="2000" dirty="0" smtClean="0"/>
              <a:t/>
            </a:r>
            <a:br>
              <a:rPr lang="en-US" sz="2000" dirty="0" smtClean="0"/>
            </a:br>
            <a:r>
              <a:rPr lang="en-US" sz="2000" dirty="0" smtClean="0"/>
              <a:t>deselect</a:t>
            </a:r>
            <a:r>
              <a:rPr lang="en-US" sz="2000" dirty="0"/>
              <a:t>. Your edited </a:t>
            </a:r>
            <a:r>
              <a:rPr lang="en-US" sz="2000" dirty="0" smtClean="0"/>
              <a:t>image </a:t>
            </a:r>
            <a:r>
              <a:rPr lang="en-US" sz="2000" dirty="0"/>
              <a:t>should be </a:t>
            </a:r>
            <a:r>
              <a:rPr lang="en-US" sz="2000" dirty="0" smtClean="0"/>
              <a:t/>
            </a:r>
            <a:br>
              <a:rPr lang="en-US" sz="2000" dirty="0" smtClean="0"/>
            </a:br>
            <a:r>
              <a:rPr lang="en-US" sz="2000" dirty="0" smtClean="0"/>
              <a:t>similar </a:t>
            </a:r>
            <a:r>
              <a:rPr lang="en-US" sz="2000" dirty="0"/>
              <a:t>to the </a:t>
            </a:r>
            <a:r>
              <a:rPr lang="en-US" sz="2000" dirty="0" smtClean="0"/>
              <a:t>one </a:t>
            </a:r>
            <a:r>
              <a:rPr lang="en-US" sz="2000" dirty="0"/>
              <a:t>shown at right. </a:t>
            </a:r>
            <a:r>
              <a:rPr lang="en-US" sz="2000" dirty="0" smtClean="0"/>
              <a:t/>
            </a:r>
            <a:br>
              <a:rPr lang="en-US" sz="2000" dirty="0" smtClean="0"/>
            </a:br>
            <a:r>
              <a:rPr lang="en-US" sz="2000" dirty="0" smtClean="0"/>
              <a:t>Removing the </a:t>
            </a:r>
            <a:r>
              <a:rPr lang="en-US" sz="2000" dirty="0"/>
              <a:t>background of a picture is </a:t>
            </a:r>
            <a:r>
              <a:rPr lang="en-US" sz="2000" dirty="0" smtClean="0"/>
              <a:t/>
            </a:r>
            <a:br>
              <a:rPr lang="en-US" sz="2000" dirty="0" smtClean="0"/>
            </a:br>
            <a:r>
              <a:rPr lang="en-US" sz="2000" dirty="0" smtClean="0"/>
              <a:t>similar </a:t>
            </a:r>
            <a:r>
              <a:rPr lang="en-US" sz="2000" dirty="0"/>
              <a:t>to cropping except that the </a:t>
            </a:r>
            <a:r>
              <a:rPr lang="en-US" sz="2000" dirty="0" smtClean="0"/>
              <a:t>back-</a:t>
            </a:r>
            <a:br>
              <a:rPr lang="en-US" sz="2000" dirty="0" smtClean="0"/>
            </a:br>
            <a:r>
              <a:rPr lang="en-US" sz="2000" dirty="0" smtClean="0"/>
              <a:t>ground </a:t>
            </a:r>
            <a:r>
              <a:rPr lang="en-US" sz="2000" dirty="0"/>
              <a:t>removal focuses on the picture you wish to point out. In this exercise, the sky and pavement have been removed.</a:t>
            </a:r>
          </a:p>
          <a:p>
            <a:pPr marL="457200" indent="-457200">
              <a:buFont typeface="+mj-lt"/>
              <a:buAutoNum type="arabicPeriod" startAt="3"/>
            </a:pPr>
            <a:endParaRPr lang="en-US" sz="2000" dirty="0"/>
          </a:p>
        </p:txBody>
      </p:sp>
      <p:pic>
        <p:nvPicPr>
          <p:cNvPr id="4" name="Picture 3" descr="08.1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3501008"/>
            <a:ext cx="2668528" cy="2070236"/>
          </a:xfrm>
          <a:prstGeom prst="rect">
            <a:avLst/>
          </a:prstGeom>
        </p:spPr>
      </p:pic>
    </p:spTree>
    <p:extLst>
      <p:ext uri="{BB962C8B-B14F-4D97-AF65-F5344CB8AC3E}">
        <p14:creationId xmlns:p14="http://schemas.microsoft.com/office/powerpoint/2010/main" val="35972183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Remove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b="1" dirty="0" smtClean="0"/>
              <a:t>SAVE</a:t>
            </a:r>
            <a:r>
              <a:rPr lang="en-US" sz="2400" dirty="0" smtClean="0"/>
              <a:t> </a:t>
            </a:r>
            <a:r>
              <a:rPr lang="en-US" sz="2400" dirty="0"/>
              <a:t>the document as </a:t>
            </a:r>
            <a:r>
              <a:rPr lang="en-US" sz="2400" b="1" i="1" dirty="0"/>
              <a:t>palms_no_background</a:t>
            </a:r>
            <a:r>
              <a:rPr lang="en-US" sz="2400" dirty="0"/>
              <a:t> in your USB flash drive in the lesson folder.</a:t>
            </a:r>
          </a:p>
          <a:p>
            <a:pPr marL="457200" indent="-457200">
              <a:buFont typeface="+mj-lt"/>
              <a:buAutoNum type="arabicPeriod" startAt="5"/>
            </a:pPr>
            <a:r>
              <a:rPr lang="en-US" sz="2400" dirty="0" smtClean="0"/>
              <a:t>The </a:t>
            </a:r>
            <a:r>
              <a:rPr lang="en-US" sz="2400" dirty="0"/>
              <a:t>palm picture is still selected. </a:t>
            </a:r>
            <a:r>
              <a:rPr lang="en-US" sz="2400" dirty="0" smtClean="0"/>
              <a:t>To </a:t>
            </a:r>
            <a:r>
              <a:rPr lang="en-US" sz="2400" dirty="0"/>
              <a:t>remove the smaller palms </a:t>
            </a:r>
            <a:r>
              <a:rPr lang="en-US" sz="2400" dirty="0" smtClean="0"/>
              <a:t>trees </a:t>
            </a:r>
            <a:r>
              <a:rPr lang="en-US" sz="2400" dirty="0"/>
              <a:t>to the right, click the </a:t>
            </a:r>
            <a:r>
              <a:rPr lang="en-US" sz="2400" b="1" dirty="0" smtClean="0"/>
              <a:t>Re-move</a:t>
            </a:r>
            <a:r>
              <a:rPr lang="en-US" sz="2400" dirty="0" smtClean="0"/>
              <a:t> </a:t>
            </a:r>
            <a:r>
              <a:rPr lang="en-US" sz="2400" b="1" dirty="0"/>
              <a:t>Background</a:t>
            </a:r>
            <a:r>
              <a:rPr lang="en-US" sz="2400" dirty="0"/>
              <a:t> button in the </a:t>
            </a:r>
            <a:r>
              <a:rPr lang="en-US" sz="2400" i="1" dirty="0" smtClean="0"/>
              <a:t>Adjust</a:t>
            </a:r>
            <a:r>
              <a:rPr lang="en-US" sz="2400" dirty="0" smtClean="0"/>
              <a:t> </a:t>
            </a:r>
            <a:r>
              <a:rPr lang="en-US" sz="2400" dirty="0"/>
              <a:t>group. In the </a:t>
            </a:r>
            <a:r>
              <a:rPr lang="en-US" sz="2400" i="1" dirty="0"/>
              <a:t>Refine</a:t>
            </a:r>
            <a:r>
              <a:rPr lang="en-US" sz="2400" dirty="0"/>
              <a:t> </a:t>
            </a:r>
            <a:r>
              <a:rPr lang="en-US" sz="2400" dirty="0" smtClean="0"/>
              <a:t>group</a:t>
            </a:r>
            <a:r>
              <a:rPr lang="en-US" sz="2400" dirty="0"/>
              <a:t>, click the </a:t>
            </a:r>
            <a:r>
              <a:rPr lang="en-US" sz="2400" b="1" dirty="0"/>
              <a:t>Mark Areas To </a:t>
            </a:r>
            <a:r>
              <a:rPr lang="en-US" sz="2400" b="1" dirty="0" smtClean="0"/>
              <a:t>Keep</a:t>
            </a:r>
            <a:r>
              <a:rPr lang="en-US" sz="2400" dirty="0" smtClean="0"/>
              <a:t> </a:t>
            </a:r>
            <a:r>
              <a:rPr lang="en-US" sz="2400" dirty="0"/>
              <a:t>button, press and hold </a:t>
            </a:r>
            <a:r>
              <a:rPr lang="en-US" sz="2400" dirty="0" smtClean="0"/>
              <a:t>the </a:t>
            </a:r>
            <a:r>
              <a:rPr lang="en-US" sz="2400" dirty="0"/>
              <a:t>left mouse button and draw </a:t>
            </a:r>
            <a:r>
              <a:rPr lang="en-US" sz="2400" dirty="0" smtClean="0"/>
              <a:t>around </a:t>
            </a:r>
            <a:r>
              <a:rPr lang="en-US" sz="2400" dirty="0"/>
              <a:t>the trunk of the big palm tree where the smaller palms appear beside the big tree. As you mark the area of keep, a circle with a plus symbol marks an area to keep.</a:t>
            </a:r>
          </a:p>
          <a:p>
            <a:endParaRPr lang="en-US" sz="2400" dirty="0"/>
          </a:p>
          <a:p>
            <a:endParaRPr lang="en-US" sz="2400" dirty="0"/>
          </a:p>
        </p:txBody>
      </p:sp>
    </p:spTree>
    <p:extLst>
      <p:ext uri="{BB962C8B-B14F-4D97-AF65-F5344CB8AC3E}">
        <p14:creationId xmlns:p14="http://schemas.microsoft.com/office/powerpoint/2010/main" val="553304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Remove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300" dirty="0" smtClean="0"/>
              <a:t>Click </a:t>
            </a:r>
            <a:r>
              <a:rPr lang="en-US" sz="2300" dirty="0"/>
              <a:t>the </a:t>
            </a:r>
            <a:r>
              <a:rPr lang="en-US" sz="2300" b="1" dirty="0"/>
              <a:t>Mark Areas Remove</a:t>
            </a:r>
            <a:r>
              <a:rPr lang="en-US" sz="2300" dirty="0"/>
              <a:t> button, press and hold the left mouse button and draw around the mark area to keep, and then continue marking the smaller palms trees until it is completely marked. As you </a:t>
            </a:r>
            <a:r>
              <a:rPr lang="en-US" sz="2300" dirty="0" smtClean="0"/>
              <a:t>mark </a:t>
            </a:r>
            <a:br>
              <a:rPr lang="en-US" sz="2300" dirty="0" smtClean="0"/>
            </a:br>
            <a:r>
              <a:rPr lang="en-US" sz="2300" dirty="0" smtClean="0"/>
              <a:t>the </a:t>
            </a:r>
            <a:r>
              <a:rPr lang="en-US" sz="2300" dirty="0"/>
              <a:t>area, the magenta </a:t>
            </a:r>
            <a:r>
              <a:rPr lang="en-US" sz="2300" dirty="0" smtClean="0"/>
              <a:t>color </a:t>
            </a:r>
            <a:r>
              <a:rPr lang="en-US" sz="2300" dirty="0"/>
              <a:t>will </a:t>
            </a:r>
            <a:r>
              <a:rPr lang="en-US" sz="2300" dirty="0" smtClean="0"/>
              <a:t/>
            </a:r>
            <a:br>
              <a:rPr lang="en-US" sz="2300" dirty="0" smtClean="0"/>
            </a:br>
            <a:r>
              <a:rPr lang="en-US" sz="2300" dirty="0" smtClean="0"/>
              <a:t>appear </a:t>
            </a:r>
            <a:r>
              <a:rPr lang="en-US" sz="2300" dirty="0"/>
              <a:t>and the smaller </a:t>
            </a:r>
            <a:r>
              <a:rPr lang="en-US" sz="2300" dirty="0" smtClean="0"/>
              <a:t/>
            </a:r>
            <a:br>
              <a:rPr lang="en-US" sz="2300" dirty="0" smtClean="0"/>
            </a:br>
            <a:r>
              <a:rPr lang="en-US" sz="2300" dirty="0" smtClean="0"/>
              <a:t>palm </a:t>
            </a:r>
            <a:r>
              <a:rPr lang="en-US" sz="2300" dirty="0"/>
              <a:t>trees will be marked.</a:t>
            </a:r>
          </a:p>
          <a:p>
            <a:pPr marL="457200" indent="-457200">
              <a:spcBef>
                <a:spcPts val="400"/>
              </a:spcBef>
              <a:buFont typeface="+mj-lt"/>
              <a:buAutoNum type="arabicPeriod" startAt="7"/>
            </a:pPr>
            <a:r>
              <a:rPr lang="en-US" sz="2300" dirty="0" smtClean="0"/>
              <a:t>Click </a:t>
            </a:r>
            <a:r>
              <a:rPr lang="en-US" sz="2300" dirty="0"/>
              <a:t>the </a:t>
            </a:r>
            <a:r>
              <a:rPr lang="en-US" sz="2300" b="1" dirty="0"/>
              <a:t>Keep Changes</a:t>
            </a:r>
            <a:r>
              <a:rPr lang="en-US" sz="2300" dirty="0"/>
              <a:t> </a:t>
            </a:r>
            <a:r>
              <a:rPr lang="en-US" sz="2300" dirty="0" smtClean="0"/>
              <a:t/>
            </a:r>
            <a:br>
              <a:rPr lang="en-US" sz="2300" dirty="0" smtClean="0"/>
            </a:br>
            <a:r>
              <a:rPr lang="en-US" sz="2300" dirty="0" smtClean="0"/>
              <a:t>button</a:t>
            </a:r>
            <a:r>
              <a:rPr lang="en-US" sz="2300" dirty="0"/>
              <a:t>. Your document should </a:t>
            </a:r>
            <a:r>
              <a:rPr lang="en-US" sz="2300" dirty="0" smtClean="0"/>
              <a:t/>
            </a:r>
            <a:br>
              <a:rPr lang="en-US" sz="2300" dirty="0" smtClean="0"/>
            </a:br>
            <a:r>
              <a:rPr lang="en-US" sz="2300" dirty="0" smtClean="0"/>
              <a:t>match the one at right.</a:t>
            </a:r>
            <a:endParaRPr lang="en-US" sz="2300" dirty="0"/>
          </a:p>
          <a:p>
            <a:pPr marL="457200" indent="-457200">
              <a:spcBef>
                <a:spcPts val="400"/>
              </a:spcBef>
              <a:buFont typeface="+mj-lt"/>
              <a:buAutoNum type="arabicPeriod" startAt="7"/>
            </a:pPr>
            <a:r>
              <a:rPr lang="en-US" sz="2300" b="1" dirty="0" smtClean="0"/>
              <a:t>SAVE</a:t>
            </a:r>
            <a:r>
              <a:rPr lang="en-US" sz="2300" dirty="0" smtClean="0"/>
              <a:t> </a:t>
            </a:r>
            <a:r>
              <a:rPr lang="en-US" sz="2300" dirty="0"/>
              <a:t>the document as </a:t>
            </a:r>
            <a:r>
              <a:rPr lang="en-US" sz="2300" b="1" i="1" dirty="0"/>
              <a:t>palms_removed</a:t>
            </a:r>
            <a:r>
              <a:rPr lang="en-US" sz="2300" dirty="0"/>
              <a:t> in your USB flash drive in the lesson folder and close the file.</a:t>
            </a:r>
          </a:p>
          <a:p>
            <a:pPr>
              <a:spcBef>
                <a:spcPts val="400"/>
              </a:spcBef>
            </a:pPr>
            <a:r>
              <a:rPr lang="en-US" sz="2300" b="1" dirty="0"/>
              <a:t>LEAVE</a:t>
            </a:r>
            <a:r>
              <a:rPr lang="en-US" sz="2300" dirty="0"/>
              <a:t> the Word documen</a:t>
            </a:r>
            <a:r>
              <a:rPr lang="en-US" sz="2400" dirty="0"/>
              <a:t>t open to use in the next exercise.</a:t>
            </a:r>
          </a:p>
          <a:p>
            <a:endParaRPr lang="en-US" sz="2400" dirty="0"/>
          </a:p>
          <a:p>
            <a:endParaRPr lang="en-US" sz="2400" dirty="0"/>
          </a:p>
        </p:txBody>
      </p:sp>
      <p:pic>
        <p:nvPicPr>
          <p:cNvPr id="7" name="Picture 6" descr="08.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2741176"/>
            <a:ext cx="2822394" cy="2501383"/>
          </a:xfrm>
          <a:prstGeom prst="rect">
            <a:avLst/>
          </a:prstGeom>
        </p:spPr>
      </p:pic>
    </p:spTree>
    <p:extLst>
      <p:ext uri="{BB962C8B-B14F-4D97-AF65-F5344CB8AC3E}">
        <p14:creationId xmlns:p14="http://schemas.microsoft.com/office/powerpoint/2010/main" val="10287659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Arranging Text around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Arranging </a:t>
            </a:r>
            <a:r>
              <a:rPr lang="en-US" sz="2200" dirty="0"/>
              <a:t>pictures and text together on the page is simple using Word’s Positioning and Text Wrap commands. </a:t>
            </a:r>
            <a:endParaRPr lang="en-US" sz="2200" dirty="0" smtClean="0"/>
          </a:p>
          <a:p>
            <a:r>
              <a:rPr lang="en-US" sz="2200" dirty="0" smtClean="0"/>
              <a:t>The </a:t>
            </a:r>
            <a:r>
              <a:rPr lang="en-US" sz="2200" dirty="0"/>
              <a:t>Positioning command automatically positions the object in the location you select on the page. </a:t>
            </a:r>
            <a:endParaRPr lang="en-US" sz="2200" dirty="0" smtClean="0"/>
          </a:p>
          <a:p>
            <a:r>
              <a:rPr lang="en-US" sz="2200" dirty="0" smtClean="0"/>
              <a:t>The </a:t>
            </a:r>
            <a:r>
              <a:rPr lang="en-US" sz="2200" dirty="0"/>
              <a:t>Wrap Text command determines the way text wraps around the picture or other objects on the page, depending on the option you select. </a:t>
            </a:r>
            <a:endParaRPr lang="en-US" sz="2200" dirty="0" smtClean="0"/>
          </a:p>
          <a:p>
            <a:r>
              <a:rPr lang="en-US" sz="2200" dirty="0" smtClean="0"/>
              <a:t>To </a:t>
            </a:r>
            <a:r>
              <a:rPr lang="en-US" sz="2200" dirty="0"/>
              <a:t>configure the picture as an </a:t>
            </a:r>
            <a:r>
              <a:rPr lang="en-US" sz="2200" b="1" i="1" dirty="0"/>
              <a:t>inline object</a:t>
            </a:r>
            <a:r>
              <a:rPr lang="en-US" sz="2200" dirty="0"/>
              <a:t> that moves along with the text that surrounds it, select the In Line with Text option. </a:t>
            </a:r>
            <a:endParaRPr lang="en-US" sz="2200" dirty="0" smtClean="0"/>
          </a:p>
          <a:p>
            <a:r>
              <a:rPr lang="en-US" sz="2200" dirty="0"/>
              <a:t>If you choose to format the picture as a </a:t>
            </a:r>
            <a:r>
              <a:rPr lang="en-US" sz="2200" b="1" i="1" dirty="0"/>
              <a:t>floating object</a:t>
            </a:r>
            <a:r>
              <a:rPr lang="en-US" sz="2200" dirty="0"/>
              <a:t>,  Word positions the image precisely on the page, and allows the text to wrap around it in one of several available formats. </a:t>
            </a:r>
          </a:p>
          <a:p>
            <a:r>
              <a:rPr lang="en-US" sz="2200" dirty="0"/>
              <a:t>In this exercise, you learn to position text around a picture</a:t>
            </a:r>
            <a:r>
              <a:rPr lang="en-US" sz="2200" dirty="0" smtClean="0"/>
              <a:t>.</a:t>
            </a:r>
            <a:endParaRPr lang="en-US" sz="2200" dirty="0"/>
          </a:p>
        </p:txBody>
      </p:sp>
    </p:spTree>
    <p:extLst>
      <p:ext uri="{BB962C8B-B14F-4D97-AF65-F5344CB8AC3E}">
        <p14:creationId xmlns:p14="http://schemas.microsoft.com/office/powerpoint/2010/main" val="3269516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Arrange Text around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a:t>travel_palms2</a:t>
            </a:r>
            <a:r>
              <a:rPr lang="en-US" sz="2400" dirty="0"/>
              <a:t> document completed earlier in the lesson.</a:t>
            </a:r>
          </a:p>
          <a:p>
            <a:pPr marL="457200" indent="-457200">
              <a:buFont typeface="+mj-lt"/>
              <a:buAutoNum type="arabicPeriod"/>
            </a:pPr>
            <a:r>
              <a:rPr lang="en-US" sz="2400" dirty="0" smtClean="0"/>
              <a:t>Place </a:t>
            </a:r>
            <a:r>
              <a:rPr lang="en-US" sz="2400" dirty="0"/>
              <a:t>the insertion point on the line below the picture and press </a:t>
            </a:r>
            <a:r>
              <a:rPr lang="en-US" sz="2400" b="1" dirty="0"/>
              <a:t>Enter</a:t>
            </a:r>
            <a:r>
              <a:rPr lang="en-US" sz="2400" dirty="0"/>
              <a:t>. Key the following text: </a:t>
            </a:r>
          </a:p>
          <a:p>
            <a:pPr marL="400050" lvl="1" indent="0">
              <a:buNone/>
            </a:pPr>
            <a:r>
              <a:rPr lang="en-US" sz="2200" b="1" dirty="0"/>
              <a:t>	Our charming desert cities, warm sun, and hot mineral </a:t>
            </a:r>
            <a:r>
              <a:rPr lang="en-US" sz="2200" b="1" dirty="0" smtClean="0"/>
              <a:t/>
            </a:r>
            <a:br>
              <a:rPr lang="en-US" sz="2200" b="1" dirty="0" smtClean="0"/>
            </a:br>
            <a:r>
              <a:rPr lang="en-US" sz="2200" b="1" dirty="0" smtClean="0"/>
              <a:t>	springs </a:t>
            </a:r>
            <a:r>
              <a:rPr lang="en-US" sz="2200" b="1" dirty="0"/>
              <a:t>make California the perfect vacation destination. </a:t>
            </a:r>
            <a:r>
              <a:rPr lang="en-US" sz="2200" b="1" dirty="0" smtClean="0"/>
              <a:t/>
            </a:r>
            <a:br>
              <a:rPr lang="en-US" sz="2200" b="1" dirty="0" smtClean="0"/>
            </a:br>
            <a:r>
              <a:rPr lang="en-US" sz="2200" b="1" dirty="0" smtClean="0"/>
              <a:t>	So </a:t>
            </a:r>
            <a:r>
              <a:rPr lang="en-US" sz="2200" b="1" dirty="0"/>
              <a:t>come visit the palm trees and experience this magical </a:t>
            </a:r>
            <a:r>
              <a:rPr lang="en-US" sz="2200" b="1" dirty="0" smtClean="0"/>
              <a:t/>
            </a:r>
            <a:br>
              <a:rPr lang="en-US" sz="2200" b="1" dirty="0" smtClean="0"/>
            </a:br>
            <a:r>
              <a:rPr lang="en-US" sz="2200" b="1" dirty="0" smtClean="0"/>
              <a:t>	place</a:t>
            </a:r>
            <a:r>
              <a:rPr lang="en-US" sz="2200" b="1" dirty="0"/>
              <a:t>.</a:t>
            </a:r>
            <a:endParaRPr lang="en-US" sz="2200" dirty="0"/>
          </a:p>
          <a:p>
            <a:pPr marL="457200" indent="-457200">
              <a:buFont typeface="+mj-lt"/>
              <a:buAutoNum type="arabicPeriod"/>
            </a:pPr>
            <a:r>
              <a:rPr lang="en-US" sz="2400" dirty="0" smtClean="0"/>
              <a:t>Select </a:t>
            </a:r>
            <a:r>
              <a:rPr lang="en-US" sz="2400" dirty="0"/>
              <a:t>the text; right-click to use the Mini toolbar to change the font size to </a:t>
            </a:r>
            <a:r>
              <a:rPr lang="en-US" sz="2400" b="1" dirty="0"/>
              <a:t>14 pt</a:t>
            </a:r>
            <a:r>
              <a:rPr lang="en-US" sz="2400" dirty="0"/>
              <a:t>. Deselect the text.</a:t>
            </a:r>
          </a:p>
          <a:p>
            <a:pPr marL="457200" indent="-457200">
              <a:buFont typeface="+mj-lt"/>
              <a:buAutoNum type="arabicPeriod"/>
            </a:pPr>
            <a:r>
              <a:rPr lang="en-US" sz="2400" dirty="0" smtClean="0"/>
              <a:t>To </a:t>
            </a:r>
            <a:r>
              <a:rPr lang="en-US" sz="2400" dirty="0"/>
              <a:t>display the </a:t>
            </a:r>
            <a:r>
              <a:rPr lang="en-US" sz="2400" i="1" dirty="0"/>
              <a:t>Picture Tools</a:t>
            </a:r>
            <a:r>
              <a:rPr lang="en-US" sz="2400" dirty="0"/>
              <a:t>, select the picture</a:t>
            </a:r>
            <a:r>
              <a:rPr lang="en-US" sz="2400" dirty="0" smtClean="0"/>
              <a:t>.</a:t>
            </a:r>
            <a:endParaRPr lang="en-US" sz="2400" dirty="0"/>
          </a:p>
        </p:txBody>
      </p:sp>
    </p:spTree>
    <p:extLst>
      <p:ext uri="{BB962C8B-B14F-4D97-AF65-F5344CB8AC3E}">
        <p14:creationId xmlns:p14="http://schemas.microsoft.com/office/powerpoint/2010/main" val="34821025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Arrange Text around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000" dirty="0" smtClean="0"/>
              <a:t>On </a:t>
            </a:r>
            <a:r>
              <a:rPr lang="en-US" sz="2000" dirty="0"/>
              <a:t>the </a:t>
            </a:r>
            <a:r>
              <a:rPr lang="en-US" sz="2000" i="1" dirty="0"/>
              <a:t>Format</a:t>
            </a:r>
            <a:r>
              <a:rPr lang="en-US" sz="2000" dirty="0"/>
              <a:t> tab, in </a:t>
            </a:r>
            <a:r>
              <a:rPr lang="en-US" sz="2000" dirty="0" smtClean="0"/>
              <a:t>the </a:t>
            </a:r>
            <a:r>
              <a:rPr lang="en-US" sz="2000" i="1" dirty="0" smtClean="0"/>
              <a:t>Arrange</a:t>
            </a:r>
            <a:r>
              <a:rPr lang="en-US" sz="2000" dirty="0" smtClean="0"/>
              <a:t> </a:t>
            </a:r>
            <a:r>
              <a:rPr lang="en-US" sz="2000" dirty="0"/>
              <a:t>group, </a:t>
            </a:r>
            <a:r>
              <a:rPr lang="en-US" sz="2000" dirty="0" smtClean="0"/>
              <a:t/>
            </a:r>
            <a:br>
              <a:rPr lang="en-US" sz="2000" dirty="0" smtClean="0"/>
            </a:br>
            <a:r>
              <a:rPr lang="en-US" sz="2000" dirty="0" smtClean="0"/>
              <a:t>click the </a:t>
            </a:r>
            <a:r>
              <a:rPr lang="en-US" sz="2000" b="1" dirty="0" smtClean="0"/>
              <a:t>Position </a:t>
            </a:r>
            <a:r>
              <a:rPr lang="en-US" sz="2000" dirty="0"/>
              <a:t>button to </a:t>
            </a:r>
            <a:r>
              <a:rPr lang="en-US" sz="2000" dirty="0" smtClean="0"/>
              <a:t>display the </a:t>
            </a:r>
            <a:br>
              <a:rPr lang="en-US" sz="2000" dirty="0" smtClean="0"/>
            </a:br>
            <a:r>
              <a:rPr lang="en-US" sz="2000" dirty="0" smtClean="0"/>
              <a:t>menu shown at right.</a:t>
            </a:r>
          </a:p>
          <a:p>
            <a:pPr marL="457200" indent="-457200">
              <a:buFont typeface="+mj-lt"/>
              <a:buAutoNum type="arabicPeriod" startAt="4"/>
            </a:pPr>
            <a:r>
              <a:rPr lang="en-US" sz="2000" dirty="0"/>
              <a:t>Select </a:t>
            </a:r>
            <a:r>
              <a:rPr lang="en-US" sz="2000" b="1" dirty="0"/>
              <a:t>Position in Middle </a:t>
            </a:r>
            <a:r>
              <a:rPr lang="en-US" sz="2000" b="1" dirty="0" smtClean="0"/>
              <a:t>Center </a:t>
            </a:r>
            <a:r>
              <a:rPr lang="en-US" sz="2000" b="1" dirty="0"/>
              <a:t>with </a:t>
            </a:r>
            <a:r>
              <a:rPr lang="en-US" sz="2000" b="1" dirty="0" smtClean="0"/>
              <a:t/>
            </a:r>
            <a:br>
              <a:rPr lang="en-US" sz="2000" b="1" dirty="0" smtClean="0"/>
            </a:br>
            <a:r>
              <a:rPr lang="en-US" sz="2000" b="1" dirty="0" smtClean="0"/>
              <a:t>Square </a:t>
            </a:r>
            <a:r>
              <a:rPr lang="en-US" sz="2000" b="1" dirty="0"/>
              <a:t>Text </a:t>
            </a:r>
            <a:r>
              <a:rPr lang="en-US" sz="2000" b="1" dirty="0" smtClean="0"/>
              <a:t>Wrapping</a:t>
            </a:r>
            <a:r>
              <a:rPr lang="en-US" sz="2000" dirty="0"/>
              <a:t>. Delete the </a:t>
            </a:r>
            <a:r>
              <a:rPr lang="en-US" sz="2000" dirty="0" smtClean="0"/>
              <a:t>extra </a:t>
            </a:r>
            <a:br>
              <a:rPr lang="en-US" sz="2000" dirty="0" smtClean="0"/>
            </a:br>
            <a:r>
              <a:rPr lang="en-US" sz="2000" dirty="0" smtClean="0"/>
              <a:t>blank </a:t>
            </a:r>
            <a:r>
              <a:rPr lang="en-US" sz="2000" dirty="0"/>
              <a:t>line below the </a:t>
            </a:r>
            <a:r>
              <a:rPr lang="en-US" sz="2000" dirty="0" smtClean="0"/>
              <a:t>heading</a:t>
            </a:r>
            <a:r>
              <a:rPr lang="en-US" sz="2000" dirty="0"/>
              <a:t>. Place your </a:t>
            </a:r>
            <a:r>
              <a:rPr lang="en-US" sz="2000" dirty="0" smtClean="0"/>
              <a:t/>
            </a:r>
            <a:br>
              <a:rPr lang="en-US" sz="2000" dirty="0" smtClean="0"/>
            </a:br>
            <a:r>
              <a:rPr lang="en-US" sz="2000" dirty="0" smtClean="0"/>
              <a:t>insertion </a:t>
            </a:r>
            <a:r>
              <a:rPr lang="en-US" sz="2000" dirty="0"/>
              <a:t>point anywhere in </a:t>
            </a:r>
            <a:r>
              <a:rPr lang="en-US" sz="2000" dirty="0" smtClean="0"/>
              <a:t>the para-</a:t>
            </a:r>
            <a:br>
              <a:rPr lang="en-US" sz="2000" dirty="0" smtClean="0"/>
            </a:br>
            <a:r>
              <a:rPr lang="en-US" sz="2000" dirty="0" smtClean="0"/>
              <a:t>graph </a:t>
            </a:r>
            <a:r>
              <a:rPr lang="en-US" sz="2000" dirty="0"/>
              <a:t>you keyed </a:t>
            </a:r>
            <a:r>
              <a:rPr lang="en-US" sz="2000" dirty="0" smtClean="0"/>
              <a:t>in </a:t>
            </a:r>
            <a:r>
              <a:rPr lang="en-US" sz="2000" dirty="0"/>
              <a:t>step 1, and press </a:t>
            </a:r>
            <a:br>
              <a:rPr lang="en-US" sz="2000" dirty="0"/>
            </a:br>
            <a:r>
              <a:rPr lang="en-US" sz="2000" b="1" dirty="0"/>
              <a:t>Ctrl+L</a:t>
            </a:r>
            <a:r>
              <a:rPr lang="en-US" sz="2000" dirty="0"/>
              <a:t> to align text left. </a:t>
            </a:r>
            <a:r>
              <a:rPr lang="en-US" sz="2000" dirty="0" smtClean="0"/>
              <a:t>The </a:t>
            </a:r>
            <a:r>
              <a:rPr lang="en-US" sz="2000" dirty="0"/>
              <a:t>text is now </a:t>
            </a:r>
            <a:r>
              <a:rPr lang="en-US" sz="2000" dirty="0" smtClean="0"/>
              <a:t/>
            </a:r>
            <a:br>
              <a:rPr lang="en-US" sz="2000" dirty="0" smtClean="0"/>
            </a:br>
            <a:r>
              <a:rPr lang="en-US" sz="2000" dirty="0" smtClean="0"/>
              <a:t>positioned </a:t>
            </a:r>
            <a:r>
              <a:rPr lang="en-US" sz="2000" dirty="0"/>
              <a:t>at the top of the page and </a:t>
            </a:r>
            <a:r>
              <a:rPr lang="en-US" sz="2000" dirty="0" smtClean="0"/>
              <a:t/>
            </a:r>
            <a:br>
              <a:rPr lang="en-US" sz="2000" dirty="0" smtClean="0"/>
            </a:br>
            <a:r>
              <a:rPr lang="en-US" sz="2000" dirty="0" smtClean="0"/>
              <a:t>the </a:t>
            </a:r>
            <a:r>
              <a:rPr lang="en-US" sz="2000" dirty="0"/>
              <a:t>picture is centered as shown </a:t>
            </a:r>
            <a:r>
              <a:rPr lang="en-US" sz="2000" dirty="0" smtClean="0"/>
              <a:t>at right. </a:t>
            </a:r>
            <a:br>
              <a:rPr lang="en-US" sz="2000" dirty="0" smtClean="0"/>
            </a:br>
            <a:r>
              <a:rPr lang="en-US" sz="2000" dirty="0" smtClean="0"/>
              <a:t>If </a:t>
            </a:r>
            <a:r>
              <a:rPr lang="en-US" sz="2000" dirty="0"/>
              <a:t>you were to add more text, it would </a:t>
            </a:r>
            <a:r>
              <a:rPr lang="en-US" sz="2000" dirty="0" smtClean="0"/>
              <a:t/>
            </a:r>
            <a:br>
              <a:rPr lang="en-US" sz="2000" dirty="0" smtClean="0"/>
            </a:br>
            <a:r>
              <a:rPr lang="en-US" sz="2000" dirty="0" smtClean="0"/>
              <a:t>wrap </a:t>
            </a:r>
            <a:r>
              <a:rPr lang="en-US" sz="2000" dirty="0"/>
              <a:t>around the image, which would </a:t>
            </a:r>
            <a:r>
              <a:rPr lang="en-US" sz="2000" dirty="0" smtClean="0"/>
              <a:t/>
            </a:r>
            <a:br>
              <a:rPr lang="en-US" sz="2000" dirty="0" smtClean="0"/>
            </a:br>
            <a:r>
              <a:rPr lang="en-US" sz="2000" dirty="0" smtClean="0"/>
              <a:t>remain </a:t>
            </a:r>
            <a:r>
              <a:rPr lang="en-US" sz="2000" dirty="0"/>
              <a:t>centered in the middle of the </a:t>
            </a:r>
            <a:r>
              <a:rPr lang="en-US" sz="2000" dirty="0" smtClean="0"/>
              <a:t/>
            </a:r>
            <a:br>
              <a:rPr lang="en-US" sz="2000" dirty="0" smtClean="0"/>
            </a:br>
            <a:r>
              <a:rPr lang="en-US" sz="2000" dirty="0" smtClean="0"/>
              <a:t>page</a:t>
            </a:r>
            <a:r>
              <a:rPr lang="en-US" sz="2000" dirty="0"/>
              <a:t>.</a:t>
            </a:r>
          </a:p>
          <a:p>
            <a:pPr marL="457200" indent="-457200">
              <a:buFont typeface="+mj-lt"/>
              <a:buAutoNum type="arabicPeriod" startAt="4"/>
            </a:pPr>
            <a:endParaRPr lang="en-US" sz="2000" dirty="0" smtClean="0"/>
          </a:p>
        </p:txBody>
      </p:sp>
      <p:pic>
        <p:nvPicPr>
          <p:cNvPr id="2" name="Picture 1" descr="08.17.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096" y="1628800"/>
            <a:ext cx="2931338" cy="2201912"/>
          </a:xfrm>
          <a:prstGeom prst="rect">
            <a:avLst/>
          </a:prstGeom>
        </p:spPr>
      </p:pic>
      <p:pic>
        <p:nvPicPr>
          <p:cNvPr id="5" name="Picture 4" descr="08.18.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5600" y="3933055"/>
            <a:ext cx="2996766" cy="2384773"/>
          </a:xfrm>
          <a:prstGeom prst="rect">
            <a:avLst/>
          </a:prstGeom>
        </p:spPr>
      </p:pic>
    </p:spTree>
    <p:extLst>
      <p:ext uri="{BB962C8B-B14F-4D97-AF65-F5344CB8AC3E}">
        <p14:creationId xmlns:p14="http://schemas.microsoft.com/office/powerpoint/2010/main" val="25619538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Arrange Text around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b="1" dirty="0"/>
              <a:t>SAVE</a:t>
            </a:r>
            <a:r>
              <a:rPr lang="en-US" sz="2400" dirty="0"/>
              <a:t> the document as </a:t>
            </a:r>
            <a:r>
              <a:rPr lang="en-US" sz="2400" b="1" i="1" dirty="0"/>
              <a:t>travel_palms5</a:t>
            </a:r>
            <a:r>
              <a:rPr lang="en-US" sz="2400" dirty="0"/>
              <a:t> in your USB flash drive in the lesson folder.</a:t>
            </a:r>
          </a:p>
          <a:p>
            <a:r>
              <a:rPr lang="en-US" sz="2400" b="1" dirty="0"/>
              <a:t>LEAVE</a:t>
            </a:r>
            <a:r>
              <a:rPr lang="en-US" sz="2400" dirty="0"/>
              <a:t> the document open to use in the next exercise.</a:t>
            </a:r>
          </a:p>
          <a:p>
            <a:endParaRPr lang="en-US" sz="2400" dirty="0"/>
          </a:p>
        </p:txBody>
      </p:sp>
    </p:spTree>
    <p:extLst>
      <p:ext uri="{BB962C8B-B14F-4D97-AF65-F5344CB8AC3E}">
        <p14:creationId xmlns:p14="http://schemas.microsoft.com/office/powerpoint/2010/main" val="8947411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Screenshot or Screen Clipping</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2010 has added new features to the Illustrations group. </a:t>
            </a:r>
            <a:endParaRPr lang="en-US" sz="2400" dirty="0" smtClean="0"/>
          </a:p>
          <a:p>
            <a:r>
              <a:rPr lang="en-US" sz="2400" dirty="0" smtClean="0"/>
              <a:t>The </a:t>
            </a:r>
            <a:r>
              <a:rPr lang="en-US" sz="2400" dirty="0"/>
              <a:t>new Screenshot feature will capture a picture of the whole screen or part of the screen and save it in the format of your choice. </a:t>
            </a:r>
            <a:endParaRPr lang="en-US" sz="2400" dirty="0" smtClean="0"/>
          </a:p>
          <a:p>
            <a:r>
              <a:rPr lang="en-US" sz="2400" b="1" i="1" dirty="0" smtClean="0"/>
              <a:t>Screenshots</a:t>
            </a:r>
            <a:r>
              <a:rPr lang="en-US" sz="2400" dirty="0" smtClean="0"/>
              <a:t> </a:t>
            </a:r>
            <a:r>
              <a:rPr lang="en-US" sz="2400" dirty="0"/>
              <a:t>are images of the entire current display on your computer screen. </a:t>
            </a:r>
            <a:endParaRPr lang="en-US" sz="2400" dirty="0" smtClean="0"/>
          </a:p>
          <a:p>
            <a:r>
              <a:rPr lang="en-US" sz="2400" b="1" i="1" dirty="0" smtClean="0"/>
              <a:t>Screen </a:t>
            </a:r>
            <a:r>
              <a:rPr lang="en-US" sz="2400" b="1" i="1" dirty="0"/>
              <a:t>Clippings</a:t>
            </a:r>
            <a:r>
              <a:rPr lang="en-US" sz="2400" dirty="0"/>
              <a:t>, however, are image captures of only the part of your screen that you have selected. </a:t>
            </a:r>
            <a:endParaRPr lang="en-US" sz="2400" dirty="0" smtClean="0"/>
          </a:p>
          <a:p>
            <a:r>
              <a:rPr lang="en-US" sz="2400" dirty="0" smtClean="0"/>
              <a:t>In </a:t>
            </a:r>
            <a:r>
              <a:rPr lang="en-US" sz="2400" dirty="0"/>
              <a:t>this exercise, you learn to insert a screenshot and a screen clipping</a:t>
            </a:r>
            <a:r>
              <a:rPr lang="en-US" sz="2400" dirty="0" smtClean="0"/>
              <a:t>.</a:t>
            </a:r>
            <a:endParaRPr lang="en-US" sz="2400" dirty="0"/>
          </a:p>
        </p:txBody>
      </p:sp>
    </p:spTree>
    <p:extLst>
      <p:ext uri="{BB962C8B-B14F-4D97-AF65-F5344CB8AC3E}">
        <p14:creationId xmlns:p14="http://schemas.microsoft.com/office/powerpoint/2010/main" val="22480888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Screenshot </a:t>
            </a:r>
            <a:r>
              <a:rPr lang="en-US" b="1" dirty="0" smtClean="0"/>
              <a:t/>
            </a:r>
            <a:br>
              <a:rPr lang="en-US" b="1" dirty="0" smtClean="0"/>
            </a:br>
            <a:r>
              <a:rPr lang="en-US" b="1" dirty="0" smtClean="0"/>
              <a:t>or </a:t>
            </a:r>
            <a:r>
              <a:rPr lang="en-US" b="1" dirty="0"/>
              <a:t>Screen Clipping</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smtClean="0"/>
              <a:t>USE</a:t>
            </a:r>
            <a:r>
              <a:rPr lang="en-US" sz="2000" dirty="0" smtClean="0"/>
              <a:t> </a:t>
            </a:r>
            <a:r>
              <a:rPr lang="en-US" sz="2000" dirty="0"/>
              <a:t>the document that is open from the previous exercise.</a:t>
            </a:r>
          </a:p>
          <a:p>
            <a:pPr marL="457200" indent="-457200">
              <a:buFont typeface="+mj-lt"/>
              <a:buAutoNum type="arabicPeriod"/>
            </a:pPr>
            <a:r>
              <a:rPr lang="en-US" sz="2000" dirty="0" smtClean="0"/>
              <a:t>On </a:t>
            </a:r>
            <a:r>
              <a:rPr lang="en-US" sz="2000" dirty="0"/>
              <a:t>the </a:t>
            </a:r>
            <a:r>
              <a:rPr lang="en-US" sz="2000" i="1" dirty="0"/>
              <a:t>View</a:t>
            </a:r>
            <a:r>
              <a:rPr lang="en-US" sz="2000" dirty="0"/>
              <a:t> tab, in the </a:t>
            </a:r>
            <a:r>
              <a:rPr lang="en-US" sz="2000" i="1" dirty="0"/>
              <a:t>Zoom</a:t>
            </a:r>
            <a:r>
              <a:rPr lang="en-US" sz="2000" dirty="0"/>
              <a:t> group, click the </a:t>
            </a:r>
            <a:r>
              <a:rPr lang="en-US" sz="2000" b="1" dirty="0"/>
              <a:t>One Page</a:t>
            </a:r>
            <a:r>
              <a:rPr lang="en-US" sz="2000" dirty="0"/>
              <a:t> button so that the entire page is displayed on your computer screen for the image capture. Do not minimize the display, or the screenshot will not capture the image of this document.</a:t>
            </a:r>
          </a:p>
          <a:p>
            <a:pPr marL="457200" indent="-457200">
              <a:buFont typeface="+mj-lt"/>
              <a:buAutoNum type="arabicPeriod"/>
            </a:pPr>
            <a:r>
              <a:rPr lang="en-US" sz="2000" dirty="0" smtClean="0"/>
              <a:t>Press </a:t>
            </a:r>
            <a:r>
              <a:rPr lang="en-US" sz="2000" b="1" dirty="0"/>
              <a:t>Ctrl+N </a:t>
            </a:r>
            <a:r>
              <a:rPr lang="en-US" sz="2000" dirty="0"/>
              <a:t>to open a </a:t>
            </a:r>
            <a:r>
              <a:rPr lang="en-US" sz="2000" dirty="0" smtClean="0"/>
              <a:t/>
            </a:r>
            <a:br>
              <a:rPr lang="en-US" sz="2000" dirty="0" smtClean="0"/>
            </a:br>
            <a:r>
              <a:rPr lang="en-US" sz="2000" dirty="0" smtClean="0"/>
              <a:t>new </a:t>
            </a:r>
            <a:r>
              <a:rPr lang="en-US" sz="2000" dirty="0"/>
              <a:t>blank document</a:t>
            </a:r>
            <a:r>
              <a:rPr lang="en-US" sz="2000" dirty="0" smtClean="0"/>
              <a:t>.</a:t>
            </a:r>
          </a:p>
          <a:p>
            <a:pPr marL="457200" indent="-457200">
              <a:buFont typeface="+mj-lt"/>
              <a:buAutoNum type="arabicPeriod"/>
            </a:pPr>
            <a:r>
              <a:rPr lang="en-US" sz="2000" dirty="0"/>
              <a:t>On the </a:t>
            </a:r>
            <a:r>
              <a:rPr lang="en-US" sz="2000" i="1" dirty="0"/>
              <a:t>Insert </a:t>
            </a:r>
            <a:r>
              <a:rPr lang="en-US" sz="2000" dirty="0"/>
              <a:t>tab, in </a:t>
            </a:r>
            <a:r>
              <a:rPr lang="en-US" sz="2000" dirty="0" smtClean="0"/>
              <a:t/>
            </a:r>
            <a:br>
              <a:rPr lang="en-US" sz="2000" dirty="0" smtClean="0"/>
            </a:br>
            <a:r>
              <a:rPr lang="en-US" sz="2000" dirty="0" smtClean="0"/>
              <a:t>the </a:t>
            </a:r>
            <a:r>
              <a:rPr lang="en-US" sz="2000" i="1" dirty="0"/>
              <a:t>Illustrations</a:t>
            </a:r>
            <a:r>
              <a:rPr lang="en-US" sz="2000" dirty="0"/>
              <a:t> group, </a:t>
            </a:r>
            <a:r>
              <a:rPr lang="en-US" sz="2000" dirty="0" smtClean="0"/>
              <a:t/>
            </a:r>
            <a:br>
              <a:rPr lang="en-US" sz="2000" dirty="0" smtClean="0"/>
            </a:br>
            <a:r>
              <a:rPr lang="en-US" sz="2000" dirty="0" smtClean="0"/>
              <a:t>click </a:t>
            </a:r>
            <a:r>
              <a:rPr lang="en-US" sz="2000" dirty="0"/>
              <a:t>the </a:t>
            </a:r>
            <a:r>
              <a:rPr lang="en-US" sz="2000" b="1" dirty="0"/>
              <a:t>Screenshot</a:t>
            </a:r>
            <a:r>
              <a:rPr lang="en-US" sz="2000" dirty="0"/>
              <a:t> </a:t>
            </a:r>
            <a:r>
              <a:rPr lang="en-US" sz="2000" dirty="0" smtClean="0"/>
              <a:t/>
            </a:r>
            <a:br>
              <a:rPr lang="en-US" sz="2000" dirty="0" smtClean="0"/>
            </a:br>
            <a:r>
              <a:rPr lang="en-US" sz="2000" dirty="0" smtClean="0"/>
              <a:t>button</a:t>
            </a:r>
            <a:r>
              <a:rPr lang="en-US" sz="2000" dirty="0"/>
              <a:t>; the </a:t>
            </a:r>
            <a:r>
              <a:rPr lang="en-US" sz="2000" i="1" dirty="0"/>
              <a:t>Available </a:t>
            </a:r>
            <a:r>
              <a:rPr lang="en-US" sz="2000" i="1" dirty="0" smtClean="0"/>
              <a:t/>
            </a:r>
            <a:br>
              <a:rPr lang="en-US" sz="2000" i="1" dirty="0" smtClean="0"/>
            </a:br>
            <a:r>
              <a:rPr lang="en-US" sz="2000" i="1" dirty="0" smtClean="0"/>
              <a:t>Windows</a:t>
            </a:r>
            <a:r>
              <a:rPr lang="en-US" sz="2000" dirty="0" smtClean="0"/>
              <a:t> </a:t>
            </a:r>
            <a:r>
              <a:rPr lang="en-US" sz="2000" dirty="0"/>
              <a:t>gallery opens, displaying the </a:t>
            </a:r>
            <a:r>
              <a:rPr lang="en-US" sz="2000" b="1" i="1" dirty="0"/>
              <a:t>travel_palms5</a:t>
            </a:r>
            <a:r>
              <a:rPr lang="en-US" sz="2000" dirty="0"/>
              <a:t> document, as shown </a:t>
            </a:r>
            <a:r>
              <a:rPr lang="en-US" sz="2000" dirty="0" smtClean="0"/>
              <a:t>at right. </a:t>
            </a:r>
            <a:r>
              <a:rPr lang="en-US" sz="2000" dirty="0"/>
              <a:t>If you have more than one window open, you will see images from all open documents on the Screenshot Available Windows area. Minimize or close the other windows.</a:t>
            </a:r>
          </a:p>
          <a:p>
            <a:pPr marL="457200" indent="-457200">
              <a:buFont typeface="+mj-lt"/>
              <a:buAutoNum type="arabicPeriod"/>
            </a:pPr>
            <a:endParaRPr lang="en-US" sz="2400" dirty="0"/>
          </a:p>
        </p:txBody>
      </p:sp>
      <p:pic>
        <p:nvPicPr>
          <p:cNvPr id="4" name="Picture 3" descr="08.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3356992"/>
            <a:ext cx="4955520" cy="1783592"/>
          </a:xfrm>
          <a:prstGeom prst="rect">
            <a:avLst/>
          </a:prstGeom>
        </p:spPr>
      </p:pic>
    </p:spTree>
    <p:extLst>
      <p:ext uri="{BB962C8B-B14F-4D97-AF65-F5344CB8AC3E}">
        <p14:creationId xmlns:p14="http://schemas.microsoft.com/office/powerpoint/2010/main" val="3542458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a:t>
            </a:r>
            <a:r>
              <a:rPr lang="en-US" b="1" dirty="0"/>
              <a:t>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a:t>The Picture Tools tab, shown </a:t>
            </a:r>
            <a:r>
              <a:rPr lang="en-US" sz="2000" dirty="0" smtClean="0"/>
              <a:t>below, </a:t>
            </a:r>
            <a:r>
              <a:rPr lang="en-US" sz="2000" dirty="0"/>
              <a:t>is a contextual command tab that appears after you have added a picture to the </a:t>
            </a:r>
            <a:r>
              <a:rPr lang="en-US" sz="2000" dirty="0" smtClean="0"/>
              <a:t>document</a:t>
            </a:r>
            <a:r>
              <a:rPr lang="en-US" sz="2000" dirty="0"/>
              <a:t>. </a:t>
            </a:r>
          </a:p>
          <a:p>
            <a:r>
              <a:rPr lang="en-US" sz="2000" dirty="0" smtClean="0"/>
              <a:t>Formatting </a:t>
            </a:r>
            <a:r>
              <a:rPr lang="en-US" sz="2000" dirty="0"/>
              <a:t>options are on the Picture Tools tab enable you to make changes to the graphic object, including removing its background; applying corrections to improve brightness, sharpness, and contrast to the picture; applying color; adding artistic effects; adding borders; enhancing the image with picture effects; cropping; and resizing.</a:t>
            </a:r>
          </a:p>
          <a:p>
            <a:r>
              <a:rPr lang="en-US" sz="2000" dirty="0" smtClean="0"/>
              <a:t>Use </a:t>
            </a:r>
            <a:r>
              <a:rPr lang="en-US" sz="2000" dirty="0"/>
              <a:t>these figures as a reference throughout this lesson, as well as the rest of the book</a:t>
            </a:r>
            <a:r>
              <a:rPr lang="en-US" sz="2000" dirty="0" smtClean="0"/>
              <a:t>.</a:t>
            </a:r>
            <a:endParaRPr lang="en-US" sz="2000" dirty="0"/>
          </a:p>
        </p:txBody>
      </p:sp>
      <p:pic>
        <p:nvPicPr>
          <p:cNvPr id="2" name="Picture 1" descr="08.0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800" y="4293096"/>
            <a:ext cx="5234280" cy="2114283"/>
          </a:xfrm>
          <a:prstGeom prst="rect">
            <a:avLst/>
          </a:prstGeom>
        </p:spPr>
      </p:pic>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Screenshot </a:t>
            </a:r>
            <a:br>
              <a:rPr lang="en-US" b="1" dirty="0"/>
            </a:br>
            <a:r>
              <a:rPr lang="en-US" b="1" dirty="0"/>
              <a:t>or Screen Clipping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Under </a:t>
            </a:r>
            <a:r>
              <a:rPr lang="en-US" sz="2400" dirty="0"/>
              <a:t>the Available Windows area, click the </a:t>
            </a:r>
            <a:r>
              <a:rPr lang="en-US" sz="2400" b="1" dirty="0"/>
              <a:t>travel_palms5 document</a:t>
            </a:r>
            <a:r>
              <a:rPr lang="en-US" sz="2400" dirty="0"/>
              <a:t> to insert a screenshot of that document, as currently displayed, into the blank document.</a:t>
            </a:r>
          </a:p>
          <a:p>
            <a:pPr marL="457200" indent="-457200">
              <a:buFont typeface="+mj-lt"/>
              <a:buAutoNum type="arabicPeriod" startAt="4"/>
            </a:pPr>
            <a:r>
              <a:rPr lang="en-US" sz="2400" b="1" dirty="0" smtClean="0"/>
              <a:t>SAVE</a:t>
            </a:r>
            <a:r>
              <a:rPr lang="en-US" sz="2400" dirty="0" smtClean="0"/>
              <a:t> </a:t>
            </a:r>
            <a:r>
              <a:rPr lang="en-US" sz="2400" dirty="0"/>
              <a:t>the new document as </a:t>
            </a:r>
            <a:r>
              <a:rPr lang="en-US" sz="2400" b="1" i="1" dirty="0"/>
              <a:t>screenshot_palms</a:t>
            </a:r>
            <a:r>
              <a:rPr lang="en-US" sz="2400" dirty="0"/>
              <a:t> in your USB flash drive in the lesson folder (it remains the active document). Click below the image to deselect it, and then press the </a:t>
            </a:r>
            <a:r>
              <a:rPr lang="en-US" sz="2400" b="1" dirty="0"/>
              <a:t>Enter</a:t>
            </a:r>
            <a:r>
              <a:rPr lang="en-US" sz="2400" dirty="0"/>
              <a:t> key twice.</a:t>
            </a:r>
          </a:p>
          <a:p>
            <a:pPr marL="457200" indent="-457200">
              <a:buFont typeface="+mj-lt"/>
              <a:buAutoNum type="arabicPeriod" startAt="4"/>
            </a:pPr>
            <a:r>
              <a:rPr lang="en-US" sz="2400" dirty="0" smtClean="0"/>
              <a:t>Click </a:t>
            </a:r>
            <a:r>
              <a:rPr lang="en-US" sz="2400" dirty="0"/>
              <a:t>the </a:t>
            </a:r>
            <a:r>
              <a:rPr lang="en-US" sz="2400" i="1" dirty="0"/>
              <a:t>Insert</a:t>
            </a:r>
            <a:r>
              <a:rPr lang="en-US" sz="2400" dirty="0"/>
              <a:t> tab, in the </a:t>
            </a:r>
            <a:r>
              <a:rPr lang="en-US" sz="2400" i="1" dirty="0"/>
              <a:t>Illustrations</a:t>
            </a:r>
            <a:r>
              <a:rPr lang="en-US" sz="2400" dirty="0"/>
              <a:t> group, click the </a:t>
            </a:r>
            <a:r>
              <a:rPr lang="en-US" sz="2400" b="1" dirty="0"/>
              <a:t>Screenshot </a:t>
            </a:r>
            <a:r>
              <a:rPr lang="en-US" sz="2400" dirty="0"/>
              <a:t>button </a:t>
            </a:r>
            <a:r>
              <a:rPr lang="en-US" sz="2400" b="1" dirty="0"/>
              <a:t>drop-down arrow</a:t>
            </a:r>
            <a:r>
              <a:rPr lang="en-US" sz="2400" dirty="0"/>
              <a:t>, then select </a:t>
            </a:r>
            <a:r>
              <a:rPr lang="en-US" sz="2400" b="1" dirty="0"/>
              <a:t>Screen Clipping</a:t>
            </a:r>
            <a:r>
              <a:rPr lang="en-US" sz="2400" dirty="0"/>
              <a:t> from the menu that appears The active document fades away, the </a:t>
            </a:r>
            <a:r>
              <a:rPr lang="en-US" sz="2400" b="1" i="1" dirty="0"/>
              <a:t>travel_palms5 document</a:t>
            </a:r>
            <a:r>
              <a:rPr lang="en-US" sz="2400" dirty="0"/>
              <a:t> appears, and the mouse pointer changes to a crosshair (+)</a:t>
            </a:r>
            <a:r>
              <a:rPr lang="en-US" sz="2400" dirty="0" smtClean="0"/>
              <a:t>.</a:t>
            </a:r>
            <a:endParaRPr lang="en-US" sz="2400" dirty="0"/>
          </a:p>
        </p:txBody>
      </p:sp>
    </p:spTree>
    <p:extLst>
      <p:ext uri="{BB962C8B-B14F-4D97-AF65-F5344CB8AC3E}">
        <p14:creationId xmlns:p14="http://schemas.microsoft.com/office/powerpoint/2010/main" val="12259482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Screenshot </a:t>
            </a:r>
            <a:br>
              <a:rPr lang="en-US" b="1" dirty="0"/>
            </a:br>
            <a:r>
              <a:rPr lang="en-US" b="1" dirty="0"/>
              <a:t>or Screen Clipping</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000" dirty="0" smtClean="0"/>
              <a:t>Click </a:t>
            </a:r>
            <a:r>
              <a:rPr lang="en-US" sz="2000" dirty="0"/>
              <a:t>and drag the </a:t>
            </a:r>
            <a:r>
              <a:rPr lang="en-US" sz="2000" dirty="0" smtClean="0"/>
              <a:t/>
            </a:r>
            <a:br>
              <a:rPr lang="en-US" sz="2000" dirty="0" smtClean="0"/>
            </a:br>
            <a:r>
              <a:rPr lang="en-US" sz="2000" dirty="0" smtClean="0"/>
              <a:t>mouse </a:t>
            </a:r>
            <a:r>
              <a:rPr lang="en-US" sz="2000" dirty="0"/>
              <a:t>pointer over </a:t>
            </a:r>
            <a:r>
              <a:rPr lang="en-US" sz="2000" dirty="0" smtClean="0"/>
              <a:t/>
            </a:r>
            <a:br>
              <a:rPr lang="en-US" sz="2000" dirty="0" smtClean="0"/>
            </a:br>
            <a:r>
              <a:rPr lang="en-US" sz="2000" dirty="0" smtClean="0"/>
              <a:t>the </a:t>
            </a:r>
            <a:r>
              <a:rPr lang="en-US" sz="2000" dirty="0"/>
              <a:t>heading, </a:t>
            </a:r>
            <a:r>
              <a:rPr lang="en-US" sz="2000" b="1" dirty="0"/>
              <a:t>Visit </a:t>
            </a:r>
            <a:r>
              <a:rPr lang="en-US" sz="2000" b="1" dirty="0" smtClean="0"/>
              <a:t/>
            </a:r>
            <a:br>
              <a:rPr lang="en-US" sz="2000" b="1" dirty="0" smtClean="0"/>
            </a:br>
            <a:r>
              <a:rPr lang="en-US" sz="2000" b="1" dirty="0" smtClean="0"/>
              <a:t>the Palm </a:t>
            </a:r>
            <a:r>
              <a:rPr lang="en-US" sz="2000" b="1" dirty="0"/>
              <a:t>Trees of </a:t>
            </a:r>
            <a:r>
              <a:rPr lang="en-US" sz="2000" b="1" dirty="0" smtClean="0"/>
              <a:t/>
            </a:r>
            <a:br>
              <a:rPr lang="en-US" sz="2000" b="1" dirty="0" smtClean="0"/>
            </a:br>
            <a:r>
              <a:rPr lang="en-US" sz="2000" b="1" dirty="0" smtClean="0"/>
              <a:t>California</a:t>
            </a:r>
            <a:r>
              <a:rPr lang="en-US" sz="2000" dirty="0"/>
              <a:t>. </a:t>
            </a:r>
            <a:r>
              <a:rPr lang="en-US" sz="2000" dirty="0" smtClean="0"/>
              <a:t>When </a:t>
            </a:r>
            <a:r>
              <a:rPr lang="en-US" sz="2000" dirty="0"/>
              <a:t>you </a:t>
            </a:r>
            <a:r>
              <a:rPr lang="en-US" sz="2000" dirty="0" smtClean="0"/>
              <a:t/>
            </a:r>
            <a:br>
              <a:rPr lang="en-US" sz="2000" dirty="0" smtClean="0"/>
            </a:br>
            <a:r>
              <a:rPr lang="en-US" sz="2000" dirty="0" smtClean="0"/>
              <a:t>release </a:t>
            </a:r>
            <a:r>
              <a:rPr lang="en-US" sz="2000" dirty="0"/>
              <a:t>the </a:t>
            </a:r>
            <a:r>
              <a:rPr lang="en-US" sz="2000" dirty="0" smtClean="0"/>
              <a:t>mouse </a:t>
            </a:r>
            <a:br>
              <a:rPr lang="en-US" sz="2000" dirty="0" smtClean="0"/>
            </a:br>
            <a:r>
              <a:rPr lang="en-US" sz="2000" dirty="0" smtClean="0"/>
              <a:t>button</a:t>
            </a:r>
            <a:r>
              <a:rPr lang="en-US" sz="2000" dirty="0"/>
              <a:t>, the </a:t>
            </a:r>
            <a:r>
              <a:rPr lang="en-US" sz="2000" dirty="0" smtClean="0"/>
              <a:t>heading </a:t>
            </a:r>
            <a:br>
              <a:rPr lang="en-US" sz="2000" dirty="0" smtClean="0"/>
            </a:br>
            <a:r>
              <a:rPr lang="en-US" sz="2000" dirty="0" smtClean="0"/>
              <a:t>is </a:t>
            </a:r>
            <a:r>
              <a:rPr lang="en-US" sz="2000" dirty="0"/>
              <a:t>placed in the </a:t>
            </a:r>
            <a:r>
              <a:rPr lang="en-US" sz="2000" dirty="0" smtClean="0"/>
              <a:t/>
            </a:r>
            <a:br>
              <a:rPr lang="en-US" sz="2000" dirty="0" smtClean="0"/>
            </a:br>
            <a:r>
              <a:rPr lang="en-US" sz="2000" b="1" i="1" dirty="0" smtClean="0"/>
              <a:t>screenshot_palms</a:t>
            </a:r>
            <a:r>
              <a:rPr lang="en-US" sz="2000" dirty="0" smtClean="0"/>
              <a:t> </a:t>
            </a:r>
            <a:r>
              <a:rPr lang="en-US" sz="2000" dirty="0"/>
              <a:t>document as shown </a:t>
            </a:r>
            <a:r>
              <a:rPr lang="en-US" sz="2000" dirty="0" smtClean="0"/>
              <a:t>at right. </a:t>
            </a:r>
            <a:r>
              <a:rPr lang="en-US" sz="2000" dirty="0"/>
              <a:t>Click outside the heading to deselect it</a:t>
            </a:r>
            <a:r>
              <a:rPr lang="en-US" sz="2000" dirty="0" smtClean="0"/>
              <a:t>.</a:t>
            </a:r>
          </a:p>
          <a:p>
            <a:pPr marL="457200" indent="-457200">
              <a:buFont typeface="+mj-lt"/>
              <a:buAutoNum type="arabicPeriod" startAt="8"/>
            </a:pPr>
            <a:r>
              <a:rPr lang="en-US" sz="2000" b="1" dirty="0"/>
              <a:t>SAVE</a:t>
            </a:r>
            <a:r>
              <a:rPr lang="en-US" sz="2000" dirty="0"/>
              <a:t> the document as </a:t>
            </a:r>
            <a:r>
              <a:rPr lang="en-US" sz="2000" b="1" i="1" dirty="0"/>
              <a:t>screen_clipping</a:t>
            </a:r>
            <a:r>
              <a:rPr lang="en-US" sz="2000" dirty="0"/>
              <a:t> in your USB flash in the lesson folder and close the file.</a:t>
            </a:r>
          </a:p>
          <a:p>
            <a:pPr marL="457200" indent="-457200">
              <a:buFont typeface="+mj-lt"/>
              <a:buAutoNum type="arabicPeriod" startAt="8"/>
            </a:pPr>
            <a:r>
              <a:rPr lang="en-US" sz="2000" b="1" dirty="0"/>
              <a:t>CLOSE</a:t>
            </a:r>
            <a:r>
              <a:rPr lang="en-US" sz="2000" dirty="0"/>
              <a:t> the </a:t>
            </a:r>
            <a:r>
              <a:rPr lang="en-US" sz="2000" b="1" i="1" dirty="0"/>
              <a:t>travel_palms5</a:t>
            </a:r>
            <a:r>
              <a:rPr lang="en-US" sz="2000" dirty="0"/>
              <a:t> document.</a:t>
            </a:r>
          </a:p>
          <a:p>
            <a:r>
              <a:rPr lang="en-US" sz="2000" b="1" dirty="0"/>
              <a:t>LEAVE</a:t>
            </a:r>
            <a:r>
              <a:rPr lang="en-US" sz="2000" dirty="0"/>
              <a:t> the document open to use in the next exercise.</a:t>
            </a:r>
          </a:p>
          <a:p>
            <a:pPr marL="457200" indent="-457200">
              <a:buFont typeface="+mj-lt"/>
              <a:buAutoNum type="arabicPeriod" startAt="7"/>
            </a:pPr>
            <a:endParaRPr lang="en-US" sz="2000" dirty="0"/>
          </a:p>
        </p:txBody>
      </p:sp>
      <p:pic>
        <p:nvPicPr>
          <p:cNvPr id="2" name="Picture 1" descr="08.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1628800"/>
            <a:ext cx="5213648" cy="2402722"/>
          </a:xfrm>
          <a:prstGeom prst="rect">
            <a:avLst/>
          </a:prstGeom>
        </p:spPr>
      </p:pic>
    </p:spTree>
    <p:extLst>
      <p:ext uri="{BB962C8B-B14F-4D97-AF65-F5344CB8AC3E}">
        <p14:creationId xmlns:p14="http://schemas.microsoft.com/office/powerpoint/2010/main" val="2642145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and Formatting </a:t>
            </a:r>
            <a:r>
              <a:rPr lang="en-US" b="1" dirty="0" smtClean="0"/>
              <a:t/>
            </a:r>
            <a:br>
              <a:rPr lang="en-US" b="1" dirty="0" smtClean="0"/>
            </a:br>
            <a:r>
              <a:rPr lang="en-US" b="1" dirty="0" smtClean="0"/>
              <a:t>Shapes</a:t>
            </a:r>
            <a:r>
              <a:rPr lang="en-US" b="1" dirty="0"/>
              <a:t>, WordArt, and SmartArt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provides illustrations to enhance your document with different preset shapes, SmartArt, and WordArt. </a:t>
            </a:r>
            <a:endParaRPr lang="en-US" sz="2400" dirty="0" smtClean="0"/>
          </a:p>
          <a:p>
            <a:r>
              <a:rPr lang="en-US" sz="2400" b="1" i="1" dirty="0" smtClean="0"/>
              <a:t>Shapes</a:t>
            </a:r>
            <a:r>
              <a:rPr lang="en-US" sz="2400" dirty="0" smtClean="0"/>
              <a:t> </a:t>
            </a:r>
            <a:r>
              <a:rPr lang="en-US" sz="2400" dirty="0"/>
              <a:t>are figures such as lines, rectangles, block arrows, equation shapes, flowcharts, stars and banners, and callouts. You may also insert a drawing canvas. </a:t>
            </a:r>
            <a:endParaRPr lang="en-US" sz="2400" dirty="0" smtClean="0"/>
          </a:p>
          <a:p>
            <a:r>
              <a:rPr lang="en-US" sz="2400" dirty="0" smtClean="0"/>
              <a:t>The </a:t>
            </a:r>
            <a:r>
              <a:rPr lang="en-US" sz="2400" dirty="0"/>
              <a:t>Drawing Tools make it possible for you to change the shape, add text, apply styles, fill with theme or standard colors, gradient, texture colors, and apply preset effects. </a:t>
            </a:r>
            <a:r>
              <a:rPr lang="en-US" sz="2400" b="1" i="1" dirty="0"/>
              <a:t>SmartArt graphics</a:t>
            </a:r>
            <a:r>
              <a:rPr lang="en-US" sz="2400" dirty="0"/>
              <a:t> are graphical illustrations available from a list of various categories, including List diagrams, Process diagrams, Cycle diagrams, Hierarchy diagrams, Relationship diagrams, Matrix diagrams, and Pyramid diagrams. </a:t>
            </a:r>
            <a:endParaRPr lang="en-US" sz="2400" dirty="0" smtClean="0"/>
          </a:p>
        </p:txBody>
      </p:sp>
    </p:spTree>
    <p:extLst>
      <p:ext uri="{BB962C8B-B14F-4D97-AF65-F5344CB8AC3E}">
        <p14:creationId xmlns:p14="http://schemas.microsoft.com/office/powerpoint/2010/main" val="37291690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Inserting and Formatting </a:t>
            </a:r>
            <a:br>
              <a:rPr lang="en-US" b="1" dirty="0"/>
            </a:br>
            <a:r>
              <a:rPr lang="en-US" b="1" dirty="0"/>
              <a:t>Shapes, WordArt, and SmartArt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Smart Tools enable you to manipulate the shape by adding shapes, bullets, and text; changing the layout and colors; and applying special effects using styles. </a:t>
            </a:r>
            <a:endParaRPr lang="en-US" sz="2400" dirty="0" smtClean="0"/>
          </a:p>
          <a:p>
            <a:r>
              <a:rPr lang="en-US" sz="2400" b="1" i="1" dirty="0" smtClean="0"/>
              <a:t>WordArt</a:t>
            </a:r>
            <a:r>
              <a:rPr lang="en-US" sz="2400" dirty="0" smtClean="0"/>
              <a:t> </a:t>
            </a:r>
            <a:r>
              <a:rPr lang="en-US" sz="2400" dirty="0"/>
              <a:t>is a feature that creates decorative effects with text. </a:t>
            </a:r>
            <a:endParaRPr lang="en-US" sz="2400" dirty="0" smtClean="0"/>
          </a:p>
          <a:p>
            <a:r>
              <a:rPr lang="en-US" sz="2400" dirty="0" smtClean="0"/>
              <a:t>The </a:t>
            </a:r>
            <a:r>
              <a:rPr lang="en-US" sz="2400" dirty="0"/>
              <a:t>Drawing Tools allow you to format the WordArt by adding special effects to the text or outline, applying preset effects, and transforming the shape using one of the set styles.</a:t>
            </a:r>
          </a:p>
          <a:p>
            <a:endParaRPr lang="en-US" sz="2400" dirty="0"/>
          </a:p>
          <a:p>
            <a:endParaRPr lang="en-US" sz="2400" dirty="0"/>
          </a:p>
        </p:txBody>
      </p:sp>
    </p:spTree>
    <p:extLst>
      <p:ext uri="{BB962C8B-B14F-4D97-AF65-F5344CB8AC3E}">
        <p14:creationId xmlns:p14="http://schemas.microsoft.com/office/powerpoint/2010/main" val="40788327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click the </a:t>
            </a:r>
            <a:r>
              <a:rPr lang="en-US" sz="2400" dirty="0" smtClean="0"/>
              <a:t/>
            </a:r>
            <a:br>
              <a:rPr lang="en-US" sz="2400" dirty="0" smtClean="0"/>
            </a:br>
            <a:r>
              <a:rPr lang="en-US" sz="2400" dirty="0" smtClean="0"/>
              <a:t>Shapes </a:t>
            </a:r>
            <a:r>
              <a:rPr lang="en-US" sz="2400" dirty="0"/>
              <a:t>button in the </a:t>
            </a:r>
            <a:r>
              <a:rPr lang="en-US" sz="2400" dirty="0" smtClean="0"/>
              <a:t/>
            </a:r>
            <a:br>
              <a:rPr lang="en-US" sz="2400" dirty="0" smtClean="0"/>
            </a:br>
            <a:r>
              <a:rPr lang="en-US" sz="2400" dirty="0" smtClean="0"/>
              <a:t>Illustrations </a:t>
            </a:r>
            <a:r>
              <a:rPr lang="en-US" sz="2400" dirty="0"/>
              <a:t>group of </a:t>
            </a:r>
            <a:r>
              <a:rPr lang="en-US" sz="2400" dirty="0" smtClean="0"/>
              <a:t/>
            </a:r>
            <a:br>
              <a:rPr lang="en-US" sz="2400" dirty="0" smtClean="0"/>
            </a:br>
            <a:r>
              <a:rPr lang="en-US" sz="2400" dirty="0" smtClean="0"/>
              <a:t>the </a:t>
            </a:r>
            <a:r>
              <a:rPr lang="en-US" sz="2400" dirty="0"/>
              <a:t>Insert tab, the </a:t>
            </a:r>
            <a:r>
              <a:rPr lang="en-US" sz="2400" dirty="0" smtClean="0"/>
              <a:t/>
            </a:r>
            <a:br>
              <a:rPr lang="en-US" sz="2400" dirty="0" smtClean="0"/>
            </a:br>
            <a:r>
              <a:rPr lang="en-US" sz="2400" dirty="0" smtClean="0"/>
              <a:t>Shapes </a:t>
            </a:r>
            <a:r>
              <a:rPr lang="en-US" sz="2400" dirty="0"/>
              <a:t>menu is </a:t>
            </a:r>
            <a:r>
              <a:rPr lang="en-US" sz="2400" dirty="0" smtClean="0"/>
              <a:t>dis-</a:t>
            </a:r>
            <a:br>
              <a:rPr lang="en-US" sz="2400" dirty="0" smtClean="0"/>
            </a:br>
            <a:r>
              <a:rPr lang="en-US" sz="2400" dirty="0" smtClean="0"/>
              <a:t>displayed</a:t>
            </a:r>
            <a:r>
              <a:rPr lang="en-US" sz="2400" dirty="0"/>
              <a:t>, as shown </a:t>
            </a:r>
            <a:r>
              <a:rPr lang="en-US" sz="2400" dirty="0" smtClean="0"/>
              <a:t/>
            </a:r>
            <a:br>
              <a:rPr lang="en-US" sz="2400" dirty="0" smtClean="0"/>
            </a:br>
            <a:r>
              <a:rPr lang="en-US" sz="2400" dirty="0" smtClean="0"/>
              <a:t>at right. </a:t>
            </a:r>
            <a:r>
              <a:rPr lang="en-US" sz="2400" dirty="0"/>
              <a:t>The menu </a:t>
            </a:r>
            <a:r>
              <a:rPr lang="en-US" sz="2400" dirty="0" smtClean="0"/>
              <a:t/>
            </a:r>
            <a:br>
              <a:rPr lang="en-US" sz="2400" dirty="0" smtClean="0"/>
            </a:br>
            <a:r>
              <a:rPr lang="en-US" sz="2400" dirty="0" smtClean="0"/>
              <a:t>contains </a:t>
            </a:r>
            <a:r>
              <a:rPr lang="en-US" sz="2400" dirty="0"/>
              <a:t>options for </a:t>
            </a:r>
            <a:r>
              <a:rPr lang="en-US" sz="2400" dirty="0" smtClean="0"/>
              <a:t/>
            </a:r>
            <a:br>
              <a:rPr lang="en-US" sz="2400" dirty="0" smtClean="0"/>
            </a:br>
            <a:r>
              <a:rPr lang="en-US" sz="2400" dirty="0" smtClean="0"/>
              <a:t>an </a:t>
            </a:r>
            <a:r>
              <a:rPr lang="en-US" sz="2400" dirty="0"/>
              <a:t>assortment of </a:t>
            </a:r>
            <a:r>
              <a:rPr lang="en-US" sz="2400" dirty="0" smtClean="0"/>
              <a:t/>
            </a:r>
            <a:br>
              <a:rPr lang="en-US" sz="2400" dirty="0" smtClean="0"/>
            </a:br>
            <a:r>
              <a:rPr lang="en-US" sz="2400" dirty="0" smtClean="0"/>
              <a:t>ready-made </a:t>
            </a:r>
            <a:r>
              <a:rPr lang="en-US" sz="2400" dirty="0"/>
              <a:t>shapes, </a:t>
            </a:r>
            <a:r>
              <a:rPr lang="en-US" sz="2400" dirty="0" smtClean="0"/>
              <a:t/>
            </a:r>
            <a:br>
              <a:rPr lang="en-US" sz="2400" dirty="0" smtClean="0"/>
            </a:br>
            <a:r>
              <a:rPr lang="en-US" sz="2400" dirty="0" smtClean="0"/>
              <a:t>including lines</a:t>
            </a:r>
            <a:r>
              <a:rPr lang="en-US" sz="2400" dirty="0"/>
              <a:t>, arrows, </a:t>
            </a:r>
            <a:r>
              <a:rPr lang="en-US" sz="2400" dirty="0" smtClean="0"/>
              <a:t/>
            </a:r>
            <a:br>
              <a:rPr lang="en-US" sz="2400" dirty="0" smtClean="0"/>
            </a:br>
            <a:r>
              <a:rPr lang="en-US" sz="2400" dirty="0" smtClean="0"/>
              <a:t>stars</a:t>
            </a:r>
            <a:r>
              <a:rPr lang="en-US" sz="2400" dirty="0"/>
              <a:t>, </a:t>
            </a:r>
            <a:r>
              <a:rPr lang="en-US" sz="2400" dirty="0" smtClean="0"/>
              <a:t>and </a:t>
            </a:r>
            <a:r>
              <a:rPr lang="en-US" sz="2400" dirty="0"/>
              <a:t>banners. </a:t>
            </a:r>
          </a:p>
        </p:txBody>
      </p:sp>
      <p:pic>
        <p:nvPicPr>
          <p:cNvPr id="2" name="Picture 1" descr="08.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0480" y="1628800"/>
            <a:ext cx="4681535" cy="3811219"/>
          </a:xfrm>
          <a:prstGeom prst="rect">
            <a:avLst/>
          </a:prstGeom>
        </p:spPr>
      </p:pic>
    </p:spTree>
    <p:extLst>
      <p:ext uri="{BB962C8B-B14F-4D97-AF65-F5344CB8AC3E}">
        <p14:creationId xmlns:p14="http://schemas.microsoft.com/office/powerpoint/2010/main" val="2979183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a:t>After you insert a shape into a </a:t>
            </a:r>
            <a:r>
              <a:rPr lang="en-US" sz="2200" dirty="0" smtClean="0"/>
              <a:t>document</a:t>
            </a:r>
            <a:r>
              <a:rPr lang="en-US" sz="2200" dirty="0"/>
              <a:t>, the Format tab opens containing the Drawing Tools shown </a:t>
            </a:r>
            <a:r>
              <a:rPr lang="en-US" sz="2200" dirty="0" smtClean="0"/>
              <a:t>below. </a:t>
            </a:r>
            <a:r>
              <a:rPr lang="en-US" sz="2200" dirty="0"/>
              <a:t>You use these tools to format a shape’s style, fill, color, outline, and </a:t>
            </a:r>
            <a:r>
              <a:rPr lang="en-US" sz="2200" dirty="0" smtClean="0"/>
              <a:t>other </a:t>
            </a:r>
            <a:r>
              <a:rPr lang="en-US" sz="2200" dirty="0"/>
              <a:t>attributes</a:t>
            </a:r>
            <a:r>
              <a:rPr lang="en-US" sz="2200" dirty="0" smtClean="0"/>
              <a:t>. </a:t>
            </a:r>
          </a:p>
          <a:p>
            <a:r>
              <a:rPr lang="en-US" sz="2200" dirty="0"/>
              <a:t>Use these figures as a reference throughout this lesson, as well as the rest of the book.</a:t>
            </a:r>
          </a:p>
          <a:p>
            <a:endParaRPr lang="en-US" sz="2200" dirty="0"/>
          </a:p>
          <a:p>
            <a:endParaRPr lang="en-US" sz="2200" dirty="0"/>
          </a:p>
        </p:txBody>
      </p:sp>
      <p:pic>
        <p:nvPicPr>
          <p:cNvPr id="2" name="Picture 1" descr="08.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3566800"/>
            <a:ext cx="8036560" cy="2792806"/>
          </a:xfrm>
          <a:prstGeom prst="rect">
            <a:avLst/>
          </a:prstGeom>
        </p:spPr>
      </p:pic>
    </p:spTree>
    <p:extLst>
      <p:ext uri="{BB962C8B-B14F-4D97-AF65-F5344CB8AC3E}">
        <p14:creationId xmlns:p14="http://schemas.microsoft.com/office/powerpoint/2010/main" val="4903860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provides many </a:t>
            </a:r>
            <a:r>
              <a:rPr lang="en-US" sz="2400" dirty="0" smtClean="0"/>
              <a:t>ready</a:t>
            </a:r>
            <a:r>
              <a:rPr lang="en-US" sz="2400" dirty="0"/>
              <a:t>-made shapes </a:t>
            </a:r>
            <a:r>
              <a:rPr lang="en-US" sz="2400" dirty="0" smtClean="0"/>
              <a:t>such </a:t>
            </a:r>
            <a:r>
              <a:rPr lang="en-US" sz="2400" dirty="0"/>
              <a:t>as lines, rectangles, arrows, equation shapes, callouts, stars, banners, and more. </a:t>
            </a:r>
            <a:endParaRPr lang="en-US" sz="2400" dirty="0" smtClean="0"/>
          </a:p>
          <a:p>
            <a:r>
              <a:rPr lang="en-US" sz="2400" dirty="0" smtClean="0"/>
              <a:t>Inserting </a:t>
            </a:r>
            <a:r>
              <a:rPr lang="en-US" sz="2400" dirty="0"/>
              <a:t>a shape in a document opens the Format tab containing Drawing Tools in several command groups. </a:t>
            </a:r>
            <a:endParaRPr lang="en-US" sz="2400" dirty="0" smtClean="0"/>
          </a:p>
          <a:p>
            <a:r>
              <a:rPr lang="en-US" sz="2400" dirty="0" smtClean="0"/>
              <a:t>You </a:t>
            </a:r>
            <a:r>
              <a:rPr lang="en-US" sz="2400" dirty="0"/>
              <a:t>can use these tools to insert shapes, apply shape styles, add a shadow or 3-D effect to inserted shapes, arrange the shape on the page, and size it. </a:t>
            </a:r>
            <a:endParaRPr lang="en-US" sz="2400" dirty="0" smtClean="0"/>
          </a:p>
          <a:p>
            <a:r>
              <a:rPr lang="en-US" sz="2400" dirty="0" smtClean="0"/>
              <a:t>In </a:t>
            </a:r>
            <a:r>
              <a:rPr lang="en-US" sz="2400" dirty="0"/>
              <a:t>this exercise, you learn to insert a shape, add a style from the gallery, and add a 3-D effect to the shape</a:t>
            </a:r>
            <a:r>
              <a:rPr lang="en-US" sz="2400" dirty="0" smtClean="0"/>
              <a:t>.</a:t>
            </a:r>
            <a:endParaRPr lang="en-US" sz="2400" dirty="0"/>
          </a:p>
        </p:txBody>
      </p:sp>
    </p:spTree>
    <p:extLst>
      <p:ext uri="{BB962C8B-B14F-4D97-AF65-F5344CB8AC3E}">
        <p14:creationId xmlns:p14="http://schemas.microsoft.com/office/powerpoint/2010/main" val="26772646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smtClean="0"/>
              <a:t>OPEN</a:t>
            </a:r>
            <a:r>
              <a:rPr lang="en-US" sz="2000" dirty="0" smtClean="0"/>
              <a:t> </a:t>
            </a:r>
            <a:r>
              <a:rPr lang="en-US" sz="2000" b="1" i="1" dirty="0"/>
              <a:t>travel</a:t>
            </a:r>
            <a:r>
              <a:rPr lang="en-US" sz="2000" dirty="0"/>
              <a:t> from the data files for this lesson.</a:t>
            </a:r>
          </a:p>
          <a:p>
            <a:pPr marL="457200" indent="-457200">
              <a:spcBef>
                <a:spcPts val="400"/>
              </a:spcBef>
              <a:buFont typeface="+mj-lt"/>
              <a:buAutoNum type="arabicPeriod"/>
            </a:pPr>
            <a:r>
              <a:rPr lang="en-US" sz="2000" dirty="0" smtClean="0"/>
              <a:t>Click </a:t>
            </a:r>
            <a:r>
              <a:rPr lang="en-US" sz="2000" dirty="0"/>
              <a:t>and drag to select the text </a:t>
            </a:r>
            <a:r>
              <a:rPr lang="en-US" sz="2000" b="1" dirty="0"/>
              <a:t>Picture Yourself Here</a:t>
            </a:r>
            <a:r>
              <a:rPr lang="en-US" sz="2000" dirty="0"/>
              <a:t> and the picture below it. On the </a:t>
            </a:r>
            <a:r>
              <a:rPr lang="en-US" sz="2000" i="1" dirty="0"/>
              <a:t>Home</a:t>
            </a:r>
            <a:r>
              <a:rPr lang="en-US" sz="2000" dirty="0"/>
              <a:t> tab, in the </a:t>
            </a:r>
            <a:r>
              <a:rPr lang="en-US" sz="2000" i="1" dirty="0"/>
              <a:t>Paragraph</a:t>
            </a:r>
            <a:r>
              <a:rPr lang="en-US" sz="2000" dirty="0"/>
              <a:t> group, click the </a:t>
            </a:r>
            <a:r>
              <a:rPr lang="en-US" sz="2000" b="1" dirty="0"/>
              <a:t>Align Text</a:t>
            </a:r>
            <a:r>
              <a:rPr lang="en-US" sz="2000" dirty="0"/>
              <a:t> </a:t>
            </a:r>
            <a:r>
              <a:rPr lang="en-US" sz="2000" b="1" dirty="0"/>
              <a:t>Right</a:t>
            </a:r>
            <a:r>
              <a:rPr lang="en-US" sz="2000" dirty="0"/>
              <a:t> button and deselect.</a:t>
            </a:r>
          </a:p>
          <a:p>
            <a:pPr marL="457200" indent="-457200">
              <a:spcBef>
                <a:spcPts val="400"/>
              </a:spcBef>
              <a:buFont typeface="+mj-lt"/>
              <a:buAutoNum type="arabicPeriod"/>
            </a:pPr>
            <a:r>
              <a:rPr lang="en-US" sz="2000" dirty="0" smtClean="0"/>
              <a:t>Click </a:t>
            </a:r>
            <a:r>
              <a:rPr lang="en-US" sz="2000" dirty="0"/>
              <a:t>the </a:t>
            </a:r>
            <a:r>
              <a:rPr lang="en-US" sz="2000" b="1" dirty="0"/>
              <a:t>Insert</a:t>
            </a:r>
            <a:r>
              <a:rPr lang="en-US" sz="2000" dirty="0"/>
              <a:t> tab, in the </a:t>
            </a:r>
            <a:r>
              <a:rPr lang="en-US" sz="2000" i="1" dirty="0"/>
              <a:t>Illustrations</a:t>
            </a:r>
            <a:r>
              <a:rPr lang="en-US" sz="2000" dirty="0"/>
              <a:t> group, then click the </a:t>
            </a:r>
            <a:r>
              <a:rPr lang="en-US" sz="2000" b="1" dirty="0"/>
              <a:t>Shapes</a:t>
            </a:r>
            <a:r>
              <a:rPr lang="en-US" sz="2000" dirty="0"/>
              <a:t> button to display the </a:t>
            </a:r>
            <a:r>
              <a:rPr lang="en-US" sz="2000" i="1" dirty="0"/>
              <a:t>Shapes</a:t>
            </a:r>
            <a:r>
              <a:rPr lang="en-US" sz="2000" dirty="0"/>
              <a:t> menu.</a:t>
            </a:r>
          </a:p>
          <a:p>
            <a:pPr marL="457200" indent="-457200">
              <a:spcBef>
                <a:spcPts val="400"/>
              </a:spcBef>
              <a:buFont typeface="+mj-lt"/>
              <a:buAutoNum type="arabicPeriod"/>
            </a:pPr>
            <a:r>
              <a:rPr lang="en-US" sz="2000" dirty="0" smtClean="0"/>
              <a:t>In </a:t>
            </a:r>
            <a:r>
              <a:rPr lang="en-US" sz="2000" dirty="0"/>
              <a:t>the </a:t>
            </a:r>
            <a:r>
              <a:rPr lang="en-US" sz="2000" i="1" dirty="0"/>
              <a:t>Block Arrows</a:t>
            </a:r>
            <a:r>
              <a:rPr lang="en-US" sz="2000" dirty="0"/>
              <a:t> section, </a:t>
            </a:r>
            <a:r>
              <a:rPr lang="en-US" sz="2000" dirty="0" smtClean="0"/>
              <a:t/>
            </a:r>
            <a:br>
              <a:rPr lang="en-US" sz="2000" dirty="0" smtClean="0"/>
            </a:br>
            <a:r>
              <a:rPr lang="en-US" sz="2000" dirty="0" smtClean="0"/>
              <a:t>click </a:t>
            </a:r>
            <a:r>
              <a:rPr lang="en-US" sz="2000" dirty="0"/>
              <a:t>the </a:t>
            </a:r>
            <a:r>
              <a:rPr lang="en-US" sz="2000" b="1" dirty="0"/>
              <a:t>Curved Right </a:t>
            </a:r>
            <a:r>
              <a:rPr lang="en-US" sz="2000" b="1" dirty="0" smtClean="0"/>
              <a:t/>
            </a:r>
            <a:br>
              <a:rPr lang="en-US" sz="2000" b="1" dirty="0" smtClean="0"/>
            </a:br>
            <a:r>
              <a:rPr lang="en-US" sz="2000" b="1" dirty="0" smtClean="0"/>
              <a:t>Arrow</a:t>
            </a:r>
            <a:r>
              <a:rPr lang="en-US" sz="2000" dirty="0" smtClean="0"/>
              <a:t> </a:t>
            </a:r>
            <a:r>
              <a:rPr lang="en-US" sz="2000" dirty="0"/>
              <a:t>shape. The cursor </a:t>
            </a:r>
            <a:r>
              <a:rPr lang="en-US" sz="2000" dirty="0" smtClean="0"/>
              <a:t/>
            </a:r>
            <a:br>
              <a:rPr lang="en-US" sz="2000" dirty="0" smtClean="0"/>
            </a:br>
            <a:r>
              <a:rPr lang="en-US" sz="2000" dirty="0" smtClean="0"/>
              <a:t>turns </a:t>
            </a:r>
            <a:r>
              <a:rPr lang="en-US" sz="2000" dirty="0"/>
              <a:t>into a crosshair (+)</a:t>
            </a:r>
            <a:r>
              <a:rPr lang="en-US" sz="2000" dirty="0" smtClean="0"/>
              <a:t>.</a:t>
            </a:r>
          </a:p>
          <a:p>
            <a:pPr marL="457200" indent="-457200">
              <a:spcBef>
                <a:spcPts val="400"/>
              </a:spcBef>
              <a:buFont typeface="+mj-lt"/>
              <a:buAutoNum type="arabicPeriod"/>
            </a:pPr>
            <a:r>
              <a:rPr lang="en-US" sz="2000" dirty="0"/>
              <a:t>Place the crosshair in front </a:t>
            </a:r>
            <a:r>
              <a:rPr lang="en-US" sz="2000" dirty="0" smtClean="0"/>
              <a:t/>
            </a:r>
            <a:br>
              <a:rPr lang="en-US" sz="2000" dirty="0" smtClean="0"/>
            </a:br>
            <a:r>
              <a:rPr lang="en-US" sz="2000" dirty="0" smtClean="0"/>
              <a:t>of </a:t>
            </a:r>
            <a:r>
              <a:rPr lang="en-US" sz="2000" dirty="0"/>
              <a:t>the word </a:t>
            </a:r>
            <a:r>
              <a:rPr lang="en-US" sz="2000" i="1" dirty="0"/>
              <a:t>Picture</a:t>
            </a:r>
            <a:r>
              <a:rPr lang="en-US" sz="2000" dirty="0"/>
              <a:t>. Click </a:t>
            </a:r>
            <a:r>
              <a:rPr lang="en-US" sz="2000" dirty="0" smtClean="0"/>
              <a:t/>
            </a:r>
            <a:br>
              <a:rPr lang="en-US" sz="2000" dirty="0" smtClean="0"/>
            </a:br>
            <a:r>
              <a:rPr lang="en-US" sz="2000" dirty="0" smtClean="0"/>
              <a:t>and </a:t>
            </a:r>
            <a:r>
              <a:rPr lang="en-US" sz="2000" dirty="0"/>
              <a:t>drag down toward the </a:t>
            </a:r>
            <a:r>
              <a:rPr lang="en-US" sz="2000" dirty="0" smtClean="0"/>
              <a:t/>
            </a:r>
            <a:br>
              <a:rPr lang="en-US" sz="2000" dirty="0" smtClean="0"/>
            </a:br>
            <a:r>
              <a:rPr lang="en-US" sz="2000" dirty="0" smtClean="0"/>
              <a:t>chairs </a:t>
            </a:r>
            <a:r>
              <a:rPr lang="en-US" sz="2000" dirty="0"/>
              <a:t>on the left of the photograph to create the arrow shown </a:t>
            </a:r>
            <a:r>
              <a:rPr lang="en-US" sz="2000" dirty="0" smtClean="0"/>
              <a:t>at  right. </a:t>
            </a:r>
            <a:endParaRPr lang="en-US" sz="2400" dirty="0"/>
          </a:p>
        </p:txBody>
      </p:sp>
      <p:pic>
        <p:nvPicPr>
          <p:cNvPr id="4" name="Picture 3" descr="08.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000" y="3583176"/>
            <a:ext cx="4397688" cy="2180249"/>
          </a:xfrm>
          <a:prstGeom prst="rect">
            <a:avLst/>
          </a:prstGeom>
        </p:spPr>
      </p:pic>
    </p:spTree>
    <p:extLst>
      <p:ext uri="{BB962C8B-B14F-4D97-AF65-F5344CB8AC3E}">
        <p14:creationId xmlns:p14="http://schemas.microsoft.com/office/powerpoint/2010/main" val="9594338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Because </a:t>
            </a:r>
            <a:r>
              <a:rPr lang="en-US" sz="2400" dirty="0"/>
              <a:t>you inserted a shape, the </a:t>
            </a:r>
            <a:r>
              <a:rPr lang="en-US" sz="2400" i="1" dirty="0"/>
              <a:t>Drawing Tools Format</a:t>
            </a:r>
            <a:r>
              <a:rPr lang="en-US" sz="2400" dirty="0"/>
              <a:t> tab is open. In the </a:t>
            </a:r>
            <a:r>
              <a:rPr lang="en-US" sz="2400" i="1" dirty="0"/>
              <a:t>Insert Shape</a:t>
            </a:r>
            <a:r>
              <a:rPr lang="en-US" sz="2400" dirty="0"/>
              <a:t> group, click the </a:t>
            </a:r>
            <a:r>
              <a:rPr lang="en-US" sz="2400" b="1" dirty="0"/>
              <a:t>More</a:t>
            </a:r>
            <a:r>
              <a:rPr lang="en-US" sz="2400" dirty="0"/>
              <a:t> button to display the </a:t>
            </a:r>
            <a:r>
              <a:rPr lang="en-US" sz="2400" i="1" dirty="0"/>
              <a:t>Shapes</a:t>
            </a:r>
            <a:r>
              <a:rPr lang="en-US" sz="2400" dirty="0"/>
              <a:t> menu.</a:t>
            </a:r>
          </a:p>
          <a:p>
            <a:pPr marL="457200" indent="-457200">
              <a:buFont typeface="+mj-lt"/>
              <a:buAutoNum type="arabicPeriod" startAt="5"/>
            </a:pPr>
            <a:r>
              <a:rPr lang="en-US" sz="2400" dirty="0" smtClean="0"/>
              <a:t>In </a:t>
            </a:r>
            <a:r>
              <a:rPr lang="en-US" sz="2400" dirty="0"/>
              <a:t>the </a:t>
            </a:r>
            <a:r>
              <a:rPr lang="en-US" sz="2400" i="1" dirty="0"/>
              <a:t>Basic Shapes</a:t>
            </a:r>
            <a:r>
              <a:rPr lang="en-US" sz="2400" dirty="0"/>
              <a:t> section, click the </a:t>
            </a:r>
            <a:r>
              <a:rPr lang="en-US" sz="2400" b="1" dirty="0"/>
              <a:t>Smiley Face</a:t>
            </a:r>
            <a:r>
              <a:rPr lang="en-US" sz="2400" dirty="0"/>
              <a:t> shape.</a:t>
            </a:r>
          </a:p>
          <a:p>
            <a:pPr marL="457200" indent="-457200">
              <a:buFont typeface="+mj-lt"/>
              <a:buAutoNum type="arabicPeriod" startAt="5"/>
            </a:pPr>
            <a:r>
              <a:rPr lang="en-US" sz="2400" dirty="0" smtClean="0"/>
              <a:t>Place </a:t>
            </a:r>
            <a:r>
              <a:rPr lang="en-US" sz="2400" dirty="0"/>
              <a:t>the crosshair (+) inside the curve of the arrow. Click and drag to insert and position the smiley face shape so that it fits within the curved space. Click in a blank area of the document to deselect.</a:t>
            </a:r>
          </a:p>
          <a:p>
            <a:pPr marL="457200" indent="-457200">
              <a:buFont typeface="+mj-lt"/>
              <a:buAutoNum type="arabicPeriod" startAt="5"/>
            </a:pPr>
            <a:r>
              <a:rPr lang="en-US" sz="2400" b="1" dirty="0" smtClean="0"/>
              <a:t>SAVE</a:t>
            </a:r>
            <a:r>
              <a:rPr lang="en-US" sz="2400" dirty="0" smtClean="0"/>
              <a:t> </a:t>
            </a:r>
            <a:r>
              <a:rPr lang="en-US" sz="2400" dirty="0"/>
              <a:t>the document as </a:t>
            </a:r>
            <a:r>
              <a:rPr lang="en-US" sz="2400" b="1" i="1" dirty="0"/>
              <a:t>travel_update</a:t>
            </a:r>
            <a:r>
              <a:rPr lang="en-US" sz="2400" dirty="0"/>
              <a:t> in your USB flash drive in the lesson folder and close the file.</a:t>
            </a:r>
          </a:p>
          <a:p>
            <a:r>
              <a:rPr lang="en-US" sz="2400" b="1" dirty="0"/>
              <a:t>LEAVE</a:t>
            </a:r>
            <a:r>
              <a:rPr lang="en-US" sz="2400" dirty="0"/>
              <a:t> Word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30259740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Grouping Shapes into a Single Drawing</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A </a:t>
            </a:r>
            <a:r>
              <a:rPr lang="en-US" sz="2300" dirty="0"/>
              <a:t>drawing can be a single object or multiple objects grouped together, and it can include lines, rectangles, arrows, equation shapes, callouts, stars, banners, and more. </a:t>
            </a:r>
            <a:endParaRPr lang="en-US" sz="2300" dirty="0" smtClean="0"/>
          </a:p>
          <a:p>
            <a:r>
              <a:rPr lang="en-US" sz="2300" dirty="0" smtClean="0"/>
              <a:t>The </a:t>
            </a:r>
            <a:r>
              <a:rPr lang="en-US" sz="2300" dirty="0"/>
              <a:t>Shapes menu contains a number of shapes you can use to draw a flowchart—a type of drawing that presents a diagram of the tasks and timelines involved in completing a process, or that shows the hierarchy of personnel within an organization. </a:t>
            </a:r>
            <a:endParaRPr lang="en-US" sz="2300" dirty="0" smtClean="0"/>
          </a:p>
          <a:p>
            <a:r>
              <a:rPr lang="en-US" sz="2300" dirty="0" smtClean="0"/>
              <a:t>In </a:t>
            </a:r>
            <a:r>
              <a:rPr lang="en-US" sz="2300" dirty="0"/>
              <a:t>this exercise, you learn to use the Shapes menu to create a flowchart, using connecting lines to show the personnel organization within Margie’s Travel and the Drawing Canvas to arrange the flowchart elements</a:t>
            </a:r>
            <a:r>
              <a:rPr lang="en-US" sz="2300" dirty="0" smtClean="0"/>
              <a:t>.</a:t>
            </a:r>
            <a:endParaRPr lang="en-US" sz="2300" dirty="0"/>
          </a:p>
        </p:txBody>
      </p:sp>
    </p:spTree>
    <p:extLst>
      <p:ext uri="{BB962C8B-B14F-4D97-AF65-F5344CB8AC3E}">
        <p14:creationId xmlns:p14="http://schemas.microsoft.com/office/powerpoint/2010/main" val="618080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and Formatting </a:t>
            </a:r>
            <a:r>
              <a:rPr lang="en-US" b="1" dirty="0" smtClean="0"/>
              <a:t/>
            </a:r>
            <a:br>
              <a:rPr lang="en-US" b="1" dirty="0" smtClean="0"/>
            </a:br>
            <a:r>
              <a:rPr lang="en-US" b="1" dirty="0" smtClean="0"/>
              <a:t>Pictures </a:t>
            </a:r>
            <a:r>
              <a:rPr lang="en-US" b="1" dirty="0"/>
              <a:t>in a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offers a number of tools to help you capture your readers’ attention with illustrations that include pictures, clip art, shapes, SmartArt, charts, and screenshots. </a:t>
            </a:r>
            <a:endParaRPr lang="en-US" sz="2400" dirty="0" smtClean="0"/>
          </a:p>
          <a:p>
            <a:r>
              <a:rPr lang="en-US" sz="2400" dirty="0" smtClean="0"/>
              <a:t>You </a:t>
            </a:r>
            <a:r>
              <a:rPr lang="en-US" sz="2400" dirty="0"/>
              <a:t>can format images in a number of ways, including converting them to SmartArt, adding captions, resizing, cropping, and rotating them, applying styles, adjusting color and tone, and by applying Artistic Effects, which are new in Word 2010. </a:t>
            </a:r>
            <a:endParaRPr lang="en-US" sz="2400" dirty="0" smtClean="0"/>
          </a:p>
          <a:p>
            <a:r>
              <a:rPr lang="en-US" sz="2400" dirty="0" smtClean="0"/>
              <a:t>Word </a:t>
            </a:r>
            <a:r>
              <a:rPr lang="en-US" sz="2400" dirty="0"/>
              <a:t>also enables you to insert a screenshot and screen clipping and compress and reset the pictures that you’ve added to your documents. </a:t>
            </a:r>
            <a:endParaRPr lang="en-US" sz="2400" dirty="0" smtClean="0"/>
          </a:p>
          <a:p>
            <a:r>
              <a:rPr lang="en-US" sz="2400" dirty="0" smtClean="0"/>
              <a:t>Screenshot </a:t>
            </a:r>
            <a:r>
              <a:rPr lang="en-US" sz="2400" dirty="0"/>
              <a:t>and screen clipping are new in Word 2010</a:t>
            </a:r>
            <a:r>
              <a:rPr lang="en-US" sz="2400" dirty="0" smtClean="0"/>
              <a:t>.</a:t>
            </a:r>
            <a:endParaRPr lang="en-US" sz="2400" dirty="0"/>
          </a:p>
        </p:txBody>
      </p:sp>
    </p:spTree>
    <p:extLst>
      <p:ext uri="{BB962C8B-B14F-4D97-AF65-F5344CB8AC3E}">
        <p14:creationId xmlns:p14="http://schemas.microsoft.com/office/powerpoint/2010/main"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Flowchart</a:t>
            </a:r>
          </a:p>
        </p:txBody>
      </p:sp>
      <p:sp>
        <p:nvSpPr>
          <p:cNvPr id="21506" name="Rectangle 3"/>
          <p:cNvSpPr>
            <a:spLocks noGrp="1" noChangeArrowheads="1"/>
          </p:cNvSpPr>
          <p:nvPr>
            <p:ph type="body" idx="1"/>
          </p:nvPr>
        </p:nvSpPr>
        <p:spPr>
          <a:xfrm>
            <a:off x="457200" y="1600200"/>
            <a:ext cx="8229600" cy="4876800"/>
          </a:xfrm>
        </p:spPr>
        <p:txBody>
          <a:bodyPr/>
          <a:lstStyle/>
          <a:p>
            <a:r>
              <a:rPr lang="en-GB" sz="2400" dirty="0"/>
              <a:t> </a:t>
            </a:r>
            <a:r>
              <a:rPr lang="en-US" sz="2000" b="1" dirty="0" smtClean="0"/>
              <a:t>OPEN</a:t>
            </a:r>
            <a:r>
              <a:rPr lang="en-US" sz="2000" dirty="0" smtClean="0"/>
              <a:t> </a:t>
            </a:r>
            <a:r>
              <a:rPr lang="en-US" sz="2000" dirty="0"/>
              <a:t>a new blank Word document.</a:t>
            </a:r>
          </a:p>
          <a:p>
            <a:pPr marL="457200" indent="-457200">
              <a:spcBef>
                <a:spcPts val="400"/>
              </a:spcBef>
              <a:buFont typeface="+mj-lt"/>
              <a:buAutoNum type="arabicPeriod"/>
            </a:pPr>
            <a:r>
              <a:rPr lang="en-US" sz="2000" dirty="0" smtClean="0"/>
              <a:t>At </a:t>
            </a:r>
            <a:r>
              <a:rPr lang="en-US" sz="2000" dirty="0"/>
              <a:t>the top of the document, key </a:t>
            </a:r>
            <a:r>
              <a:rPr lang="en-US" sz="2000" b="1" dirty="0"/>
              <a:t>Margie’s Travel.</a:t>
            </a:r>
            <a:r>
              <a:rPr lang="en-US" sz="2000" dirty="0"/>
              <a:t> Select the text and use the </a:t>
            </a:r>
            <a:r>
              <a:rPr lang="en-US" sz="2000" i="1" dirty="0"/>
              <a:t>Font </a:t>
            </a:r>
            <a:r>
              <a:rPr lang="en-US" sz="2000" dirty="0"/>
              <a:t>command group tools on the </a:t>
            </a:r>
            <a:r>
              <a:rPr lang="en-US" sz="2000" i="1" dirty="0"/>
              <a:t>Home</a:t>
            </a:r>
            <a:r>
              <a:rPr lang="en-US" sz="2000" dirty="0"/>
              <a:t> tab to</a:t>
            </a:r>
            <a:r>
              <a:rPr lang="en-US" sz="2000" b="1" dirty="0"/>
              <a:t> </a:t>
            </a:r>
            <a:r>
              <a:rPr lang="en-US" sz="2000" dirty="0"/>
              <a:t>change the font to </a:t>
            </a:r>
            <a:r>
              <a:rPr lang="en-US" sz="2000" b="1" dirty="0"/>
              <a:t>Cambria</a:t>
            </a:r>
            <a:r>
              <a:rPr lang="en-US" sz="2000" dirty="0"/>
              <a:t> and font size to </a:t>
            </a:r>
            <a:r>
              <a:rPr lang="en-US" sz="2000" b="1" dirty="0"/>
              <a:t>24 pt</a:t>
            </a:r>
            <a:r>
              <a:rPr lang="en-US" sz="2000" dirty="0"/>
              <a:t>. In the </a:t>
            </a:r>
            <a:r>
              <a:rPr lang="en-US" sz="2000" i="1" dirty="0"/>
              <a:t>Paragraph</a:t>
            </a:r>
            <a:r>
              <a:rPr lang="en-US" sz="2000" dirty="0"/>
              <a:t> group, click the </a:t>
            </a:r>
            <a:r>
              <a:rPr lang="en-US" sz="2000" b="1" dirty="0"/>
              <a:t>Center</a:t>
            </a:r>
            <a:r>
              <a:rPr lang="en-US" sz="2000" dirty="0"/>
              <a:t> button to center the text horizontally on the page. Deselect text and press </a:t>
            </a:r>
            <a:r>
              <a:rPr lang="en-US" sz="2000" b="1" dirty="0"/>
              <a:t>Enter</a:t>
            </a:r>
            <a:r>
              <a:rPr lang="en-US" sz="2000" dirty="0"/>
              <a:t>.</a:t>
            </a:r>
          </a:p>
          <a:p>
            <a:pPr marL="457200" indent="-457200">
              <a:spcBef>
                <a:spcPts val="400"/>
              </a:spcBef>
              <a:buFont typeface="+mj-lt"/>
              <a:buAutoNum type="arabicPeriod"/>
            </a:pPr>
            <a:r>
              <a:rPr lang="en-US" sz="2000" dirty="0" smtClean="0"/>
              <a:t>Key </a:t>
            </a:r>
            <a:r>
              <a:rPr lang="en-US" sz="2000" b="1" dirty="0"/>
              <a:t>Organization Chart.</a:t>
            </a:r>
            <a:r>
              <a:rPr lang="en-US" sz="2000" dirty="0"/>
              <a:t> Select the text and in the </a:t>
            </a:r>
            <a:r>
              <a:rPr lang="en-US" sz="2000" i="1" dirty="0"/>
              <a:t>Home</a:t>
            </a:r>
            <a:r>
              <a:rPr lang="en-US" sz="2000" dirty="0"/>
              <a:t> tab, change the font size to </a:t>
            </a:r>
            <a:r>
              <a:rPr lang="en-US" sz="2000" b="1" dirty="0"/>
              <a:t>20</a:t>
            </a:r>
            <a:r>
              <a:rPr lang="en-US" sz="2000" dirty="0"/>
              <a:t> </a:t>
            </a:r>
            <a:r>
              <a:rPr lang="en-US" sz="2000" b="1" dirty="0"/>
              <a:t>pt</a:t>
            </a:r>
            <a:r>
              <a:rPr lang="en-US" sz="2000" dirty="0"/>
              <a:t>. Deselect text and press </a:t>
            </a:r>
            <a:r>
              <a:rPr lang="en-US" sz="2000" b="1" dirty="0"/>
              <a:t>Enter</a:t>
            </a:r>
            <a:r>
              <a:rPr lang="en-US" sz="2000" dirty="0"/>
              <a:t>. The text is centered and inserted in the document.</a:t>
            </a:r>
          </a:p>
          <a:p>
            <a:pPr marL="457200" indent="-457200">
              <a:spcBef>
                <a:spcPts val="400"/>
              </a:spcBef>
              <a:buFont typeface="+mj-lt"/>
              <a:buAutoNum type="arabicPeriod"/>
            </a:pPr>
            <a:r>
              <a:rPr lang="en-US" sz="2000" dirty="0" smtClean="0"/>
              <a:t>Click </a:t>
            </a:r>
            <a:r>
              <a:rPr lang="en-US" sz="2000" dirty="0"/>
              <a:t>the </a:t>
            </a:r>
            <a:r>
              <a:rPr lang="en-US" sz="2000" b="1" dirty="0"/>
              <a:t>Insert </a:t>
            </a:r>
            <a:r>
              <a:rPr lang="en-US" sz="2000" dirty="0"/>
              <a:t>tab, in the </a:t>
            </a:r>
            <a:r>
              <a:rPr lang="en-US" sz="2000" i="1" dirty="0"/>
              <a:t>Illustrations</a:t>
            </a:r>
            <a:r>
              <a:rPr lang="en-US" sz="2000" dirty="0"/>
              <a:t> </a:t>
            </a:r>
            <a:r>
              <a:rPr lang="en-US" sz="2000" dirty="0" smtClean="0"/>
              <a:t/>
            </a:r>
            <a:br>
              <a:rPr lang="en-US" sz="2000" dirty="0" smtClean="0"/>
            </a:br>
            <a:r>
              <a:rPr lang="en-US" sz="2000" dirty="0" smtClean="0"/>
              <a:t>group</a:t>
            </a:r>
            <a:r>
              <a:rPr lang="en-US" sz="2000" dirty="0"/>
              <a:t>, then click the </a:t>
            </a:r>
            <a:r>
              <a:rPr lang="en-US" sz="2000" b="1" dirty="0"/>
              <a:t>Shapes </a:t>
            </a:r>
            <a:r>
              <a:rPr lang="en-US" sz="2000" dirty="0"/>
              <a:t>button to </a:t>
            </a:r>
            <a:r>
              <a:rPr lang="en-US" sz="2000" dirty="0" smtClean="0"/>
              <a:t/>
            </a:r>
            <a:br>
              <a:rPr lang="en-US" sz="2000" dirty="0" smtClean="0"/>
            </a:br>
            <a:r>
              <a:rPr lang="en-US" sz="2000" dirty="0" smtClean="0"/>
              <a:t>display </a:t>
            </a:r>
            <a:r>
              <a:rPr lang="en-US" sz="2000" dirty="0"/>
              <a:t>the </a:t>
            </a:r>
            <a:r>
              <a:rPr lang="en-US" sz="2000" i="1" dirty="0"/>
              <a:t>Shapes</a:t>
            </a:r>
            <a:r>
              <a:rPr lang="en-US" sz="2000" dirty="0"/>
              <a:t> menu</a:t>
            </a:r>
            <a:r>
              <a:rPr lang="en-US" sz="2000" dirty="0" smtClean="0"/>
              <a:t>.</a:t>
            </a:r>
          </a:p>
          <a:p>
            <a:pPr marL="457200" indent="-457200">
              <a:spcBef>
                <a:spcPts val="400"/>
              </a:spcBef>
              <a:buFont typeface="+mj-lt"/>
              <a:buAutoNum type="arabicPeriod"/>
            </a:pPr>
            <a:r>
              <a:rPr lang="en-US" sz="2000" dirty="0"/>
              <a:t>At the bottom of the </a:t>
            </a:r>
            <a:r>
              <a:rPr lang="en-US" sz="2000" i="1" dirty="0"/>
              <a:t>Shapes </a:t>
            </a:r>
            <a:r>
              <a:rPr lang="en-US" sz="2000" dirty="0"/>
              <a:t>menu, </a:t>
            </a:r>
            <a:r>
              <a:rPr lang="en-US" sz="2000" dirty="0" smtClean="0"/>
              <a:t/>
            </a:r>
            <a:br>
              <a:rPr lang="en-US" sz="2000" dirty="0" smtClean="0"/>
            </a:br>
            <a:r>
              <a:rPr lang="en-US" sz="2000" dirty="0" smtClean="0"/>
              <a:t>click </a:t>
            </a:r>
            <a:r>
              <a:rPr lang="en-US" sz="2000" b="1" dirty="0"/>
              <a:t>New Drawing Canvas</a:t>
            </a:r>
            <a:r>
              <a:rPr lang="en-US" sz="2000" dirty="0"/>
              <a:t>. The drawing c</a:t>
            </a:r>
            <a:r>
              <a:rPr lang="en-US" sz="2000" dirty="0" smtClean="0"/>
              <a:t>anvas </a:t>
            </a:r>
            <a:r>
              <a:rPr lang="en-US" sz="2000" dirty="0"/>
              <a:t>frame appears on the document and the </a:t>
            </a:r>
            <a:r>
              <a:rPr lang="en-US" sz="2000" i="1" dirty="0"/>
              <a:t>Drawing Tools Format</a:t>
            </a:r>
            <a:r>
              <a:rPr lang="en-US" sz="2000" dirty="0"/>
              <a:t> tab (see </a:t>
            </a:r>
            <a:r>
              <a:rPr lang="en-US" sz="2000" dirty="0" smtClean="0"/>
              <a:t>above)</a:t>
            </a:r>
            <a:r>
              <a:rPr lang="en-US" sz="2000" dirty="0"/>
              <a:t>.</a:t>
            </a:r>
          </a:p>
          <a:p>
            <a:pPr marL="457200" indent="-457200">
              <a:buFont typeface="+mj-lt"/>
              <a:buAutoNum type="arabicPeriod"/>
            </a:pPr>
            <a:endParaRPr lang="en-US" sz="2000" dirty="0"/>
          </a:p>
        </p:txBody>
      </p:sp>
      <p:pic>
        <p:nvPicPr>
          <p:cNvPr id="4" name="Picture 3" descr="08.2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8892" y="4262616"/>
            <a:ext cx="2992948" cy="1614899"/>
          </a:xfrm>
          <a:prstGeom prst="rect">
            <a:avLst/>
          </a:prstGeom>
        </p:spPr>
      </p:pic>
    </p:spTree>
    <p:extLst>
      <p:ext uri="{BB962C8B-B14F-4D97-AF65-F5344CB8AC3E}">
        <p14:creationId xmlns:p14="http://schemas.microsoft.com/office/powerpoint/2010/main" val="16662041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Flowchart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000" dirty="0" smtClean="0"/>
              <a:t>On </a:t>
            </a:r>
            <a:r>
              <a:rPr lang="en-US" sz="2000" i="1" dirty="0"/>
              <a:t>Format</a:t>
            </a:r>
            <a:r>
              <a:rPr lang="en-US" sz="2000" dirty="0"/>
              <a:t> tab, in the </a:t>
            </a:r>
            <a:r>
              <a:rPr lang="en-US" sz="2000" i="1" dirty="0"/>
              <a:t>Insert Shapes</a:t>
            </a:r>
            <a:r>
              <a:rPr lang="en-US" sz="2000" dirty="0"/>
              <a:t> groups, click the </a:t>
            </a:r>
            <a:r>
              <a:rPr lang="en-US" sz="2000" b="1" dirty="0"/>
              <a:t>More </a:t>
            </a:r>
            <a:r>
              <a:rPr lang="en-US" sz="2000" dirty="0"/>
              <a:t>button to display the </a:t>
            </a:r>
            <a:r>
              <a:rPr lang="en-US" sz="2000" i="1" dirty="0"/>
              <a:t>Shapes</a:t>
            </a:r>
            <a:r>
              <a:rPr lang="en-US" sz="2000" dirty="0"/>
              <a:t> menu.</a:t>
            </a:r>
          </a:p>
          <a:p>
            <a:pPr marL="457200" indent="-457200">
              <a:buFont typeface="+mj-lt"/>
              <a:buAutoNum type="arabicPeriod" startAt="5"/>
            </a:pPr>
            <a:r>
              <a:rPr lang="en-US" sz="2000" dirty="0" smtClean="0"/>
              <a:t>In </a:t>
            </a:r>
            <a:r>
              <a:rPr lang="en-US" sz="2000" dirty="0"/>
              <a:t>the </a:t>
            </a:r>
            <a:r>
              <a:rPr lang="en-US" sz="2000" i="1" dirty="0"/>
              <a:t>Flowchart</a:t>
            </a:r>
            <a:r>
              <a:rPr lang="en-US" sz="2000" dirty="0"/>
              <a:t> section, click the </a:t>
            </a:r>
            <a:r>
              <a:rPr lang="en-US" sz="2000" b="1" dirty="0"/>
              <a:t>Flowchart: Alternate Process</a:t>
            </a:r>
            <a:r>
              <a:rPr lang="en-US" sz="2000" dirty="0"/>
              <a:t> symbol (the second option in the first row).</a:t>
            </a:r>
          </a:p>
          <a:p>
            <a:pPr marL="457200" indent="-457200">
              <a:buFont typeface="+mj-lt"/>
              <a:buAutoNum type="arabicPeriod" startAt="5"/>
            </a:pPr>
            <a:r>
              <a:rPr lang="en-US" sz="2000" dirty="0" smtClean="0"/>
              <a:t>At </a:t>
            </a:r>
            <a:r>
              <a:rPr lang="en-US" sz="2000" dirty="0"/>
              <a:t>the top center of the drawing canvas, click and drag the crosshair (+) to create a shape </a:t>
            </a:r>
            <a:r>
              <a:rPr lang="en-US" sz="2000" dirty="0" smtClean="0"/>
              <a:t>approximately </a:t>
            </a:r>
            <a:r>
              <a:rPr lang="en-US" sz="2000" dirty="0"/>
              <a:t>2 inches wide by 1 inch high. The </a:t>
            </a:r>
            <a:r>
              <a:rPr lang="en-US" sz="2000" i="1" dirty="0"/>
              <a:t>Drawing Tools Format</a:t>
            </a:r>
            <a:r>
              <a:rPr lang="en-US" sz="2000" dirty="0"/>
              <a:t> tab opens.</a:t>
            </a:r>
          </a:p>
          <a:p>
            <a:pPr marL="457200" indent="-457200">
              <a:buFont typeface="+mj-lt"/>
              <a:buAutoNum type="arabicPeriod" startAt="5"/>
            </a:pPr>
            <a:r>
              <a:rPr lang="en-US" sz="2000" dirty="0" smtClean="0"/>
              <a:t>Repeat </a:t>
            </a:r>
            <a:r>
              <a:rPr lang="en-US" sz="2000" dirty="0"/>
              <a:t>steps 5–7 to draw the same </a:t>
            </a:r>
            <a:r>
              <a:rPr lang="en-US" sz="2000" dirty="0" smtClean="0"/>
              <a:t>shape </a:t>
            </a:r>
            <a:r>
              <a:rPr lang="en-US" sz="2000" dirty="0"/>
              <a:t>in the bottom left of the drawing canvas.</a:t>
            </a:r>
          </a:p>
          <a:p>
            <a:pPr marL="457200" indent="-457200">
              <a:buFont typeface="+mj-lt"/>
              <a:buAutoNum type="arabicPeriod" startAt="5"/>
            </a:pPr>
            <a:r>
              <a:rPr lang="en-US" sz="2000" dirty="0" smtClean="0"/>
              <a:t>On </a:t>
            </a:r>
            <a:r>
              <a:rPr lang="en-US" sz="2000" dirty="0"/>
              <a:t>the </a:t>
            </a:r>
            <a:r>
              <a:rPr lang="en-US" sz="2000" i="1" dirty="0"/>
              <a:t>Format</a:t>
            </a:r>
            <a:r>
              <a:rPr lang="en-US" sz="2000" dirty="0"/>
              <a:t> tab, in the </a:t>
            </a:r>
            <a:r>
              <a:rPr lang="en-US" sz="2000" i="1" dirty="0"/>
              <a:t>Insert </a:t>
            </a:r>
            <a:r>
              <a:rPr lang="en-US" sz="2000" i="1" dirty="0" smtClean="0"/>
              <a:t>Shapes</a:t>
            </a:r>
            <a:r>
              <a:rPr lang="en-US" sz="2000" dirty="0" smtClean="0"/>
              <a:t> </a:t>
            </a:r>
            <a:r>
              <a:rPr lang="en-US" sz="2000" dirty="0"/>
              <a:t>group, click the </a:t>
            </a:r>
            <a:r>
              <a:rPr lang="en-US" sz="2000" b="1" dirty="0"/>
              <a:t>More</a:t>
            </a:r>
            <a:r>
              <a:rPr lang="en-US" sz="2000" dirty="0"/>
              <a:t> </a:t>
            </a:r>
            <a:r>
              <a:rPr lang="en-US" sz="2000" dirty="0" smtClean="0"/>
              <a:t>button.</a:t>
            </a:r>
            <a:endParaRPr lang="en-US" sz="2000" dirty="0"/>
          </a:p>
        </p:txBody>
      </p:sp>
    </p:spTree>
    <p:extLst>
      <p:ext uri="{BB962C8B-B14F-4D97-AF65-F5344CB8AC3E}">
        <p14:creationId xmlns:p14="http://schemas.microsoft.com/office/powerpoint/2010/main" val="41813296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Flowchart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200" dirty="0" smtClean="0"/>
              <a:t>In the </a:t>
            </a:r>
            <a:r>
              <a:rPr lang="en-US" sz="2200" i="1" dirty="0" smtClean="0"/>
              <a:t>Lines</a:t>
            </a:r>
            <a:r>
              <a:rPr lang="en-US" sz="2200" dirty="0" smtClean="0"/>
              <a:t> section, click the </a:t>
            </a:r>
            <a:r>
              <a:rPr lang="en-US" sz="2200" b="1" dirty="0" smtClean="0"/>
              <a:t>Elbow Arrow Connector</a:t>
            </a:r>
            <a:r>
              <a:rPr lang="en-US" sz="2200" dirty="0" smtClean="0"/>
              <a:t> symbol (fifth in the row).</a:t>
            </a:r>
          </a:p>
          <a:p>
            <a:pPr marL="457200" indent="-457200">
              <a:buFont typeface="+mj-lt"/>
              <a:buAutoNum type="arabicPeriod" startAt="12"/>
            </a:pPr>
            <a:r>
              <a:rPr lang="en-US" sz="2200" b="1" dirty="0" smtClean="0"/>
              <a:t> </a:t>
            </a:r>
            <a:r>
              <a:rPr lang="en-US" sz="2200" dirty="0" smtClean="0"/>
              <a:t>Click the </a:t>
            </a:r>
            <a:r>
              <a:rPr lang="en-US" sz="2200" b="1" dirty="0" smtClean="0"/>
              <a:t>crosshair (+)</a:t>
            </a:r>
            <a:r>
              <a:rPr lang="en-US" sz="2200" dirty="0" smtClean="0"/>
              <a:t> on </a:t>
            </a:r>
            <a:br>
              <a:rPr lang="en-US" sz="2200" dirty="0" smtClean="0"/>
            </a:br>
            <a:r>
              <a:rPr lang="en-US" sz="2200" dirty="0" smtClean="0"/>
              <a:t>the bottom center of the </a:t>
            </a:r>
            <a:br>
              <a:rPr lang="en-US" sz="2200" dirty="0" smtClean="0"/>
            </a:br>
            <a:r>
              <a:rPr lang="en-US" sz="2200" dirty="0" smtClean="0"/>
              <a:t>top shape and drag to the </a:t>
            </a:r>
            <a:br>
              <a:rPr lang="en-US" sz="2200" dirty="0" smtClean="0"/>
            </a:br>
            <a:r>
              <a:rPr lang="en-US" sz="2200" dirty="0" smtClean="0"/>
              <a:t>top center of the bottom </a:t>
            </a:r>
            <a:br>
              <a:rPr lang="en-US" sz="2200" dirty="0" smtClean="0"/>
            </a:br>
            <a:r>
              <a:rPr lang="en-US" sz="2200" dirty="0" smtClean="0"/>
              <a:t>shape. Click the </a:t>
            </a:r>
            <a:r>
              <a:rPr lang="en-US" sz="2200" b="1" dirty="0" smtClean="0"/>
              <a:t>green </a:t>
            </a:r>
            <a:br>
              <a:rPr lang="en-US" sz="2200" b="1" dirty="0" smtClean="0"/>
            </a:br>
            <a:r>
              <a:rPr lang="en-US" sz="2200" b="1" dirty="0" smtClean="0"/>
              <a:t>circle</a:t>
            </a:r>
            <a:r>
              <a:rPr lang="en-US" sz="2200" dirty="0" smtClean="0"/>
              <a:t> to turn the arrow </a:t>
            </a:r>
            <a:br>
              <a:rPr lang="en-US" sz="2200" dirty="0" smtClean="0"/>
            </a:br>
            <a:r>
              <a:rPr lang="en-US" sz="2200" dirty="0" smtClean="0"/>
              <a:t>downward and drag to </a:t>
            </a:r>
            <a:br>
              <a:rPr lang="en-US" sz="2200" dirty="0" smtClean="0"/>
            </a:br>
            <a:r>
              <a:rPr lang="en-US" sz="2200" dirty="0" smtClean="0"/>
              <a:t>connect to the bottom box as shown above. </a:t>
            </a:r>
            <a:r>
              <a:rPr lang="en-US" sz="2200" b="1" dirty="0"/>
              <a:t> </a:t>
            </a:r>
            <a:endParaRPr lang="en-US" sz="2200" b="1" dirty="0" smtClean="0"/>
          </a:p>
          <a:p>
            <a:pPr marL="457200" indent="-457200">
              <a:buFont typeface="+mj-lt"/>
              <a:buAutoNum type="arabicPeriod" startAt="12"/>
            </a:pPr>
            <a:r>
              <a:rPr lang="en-US" sz="2200" b="1" dirty="0"/>
              <a:t> </a:t>
            </a:r>
            <a:r>
              <a:rPr lang="en-US" sz="2200" b="1" dirty="0" smtClean="0"/>
              <a:t>SAVE</a:t>
            </a:r>
            <a:r>
              <a:rPr lang="en-US" sz="2200" dirty="0" smtClean="0"/>
              <a:t> </a:t>
            </a:r>
            <a:r>
              <a:rPr lang="en-US" sz="2200" dirty="0"/>
              <a:t>the document as </a:t>
            </a:r>
            <a:r>
              <a:rPr lang="en-US" sz="2200" b="1" i="1" dirty="0"/>
              <a:t>travel_flowchart</a:t>
            </a:r>
            <a:r>
              <a:rPr lang="en-US" sz="2200" dirty="0"/>
              <a:t> in your USB flash drive in the lesson folder.</a:t>
            </a:r>
          </a:p>
          <a:p>
            <a:r>
              <a:rPr lang="en-US" sz="2200" b="1" dirty="0"/>
              <a:t>LEAVE</a:t>
            </a:r>
            <a:r>
              <a:rPr lang="en-US" sz="2200" dirty="0"/>
              <a:t> the document open to use in the next exercise.</a:t>
            </a:r>
          </a:p>
          <a:p>
            <a:pPr marL="457200" indent="-457200">
              <a:buFont typeface="+mj-lt"/>
              <a:buAutoNum type="arabicPeriod" startAt="10"/>
            </a:pPr>
            <a:endParaRPr lang="en-US" sz="2200" dirty="0" smtClean="0"/>
          </a:p>
          <a:p>
            <a:endParaRPr lang="en-US" sz="2400" dirty="0" smtClean="0"/>
          </a:p>
          <a:p>
            <a:endParaRPr lang="en-US" sz="2400" dirty="0"/>
          </a:p>
          <a:p>
            <a:endParaRPr lang="en-US" sz="2400" dirty="0"/>
          </a:p>
          <a:p>
            <a:endParaRPr lang="en-US" sz="2400" dirty="0"/>
          </a:p>
        </p:txBody>
      </p:sp>
      <p:pic>
        <p:nvPicPr>
          <p:cNvPr id="2" name="Picture 1" descr="08.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277" y="2512328"/>
            <a:ext cx="4419051" cy="2090152"/>
          </a:xfrm>
          <a:prstGeom prst="rect">
            <a:avLst/>
          </a:prstGeom>
        </p:spPr>
      </p:pic>
    </p:spTree>
    <p:extLst>
      <p:ext uri="{BB962C8B-B14F-4D97-AF65-F5344CB8AC3E}">
        <p14:creationId xmlns:p14="http://schemas.microsoft.com/office/powerpoint/2010/main" val="20696042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Text and a Caption to a Shape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add, edit, and format text in shapes, just as you do in any part of the Word document. Adding text to a flowchart, symbol, or any shape opens the Drawing Tools Format tab. </a:t>
            </a:r>
          </a:p>
          <a:p>
            <a:r>
              <a:rPr lang="en-US" sz="2400" dirty="0" smtClean="0"/>
              <a:t>In </a:t>
            </a:r>
            <a:r>
              <a:rPr lang="en-US" sz="2400" dirty="0"/>
              <a:t>this exercise, you will add text and a caption to the shapes within the organizational chart you created in the previous exercise</a:t>
            </a:r>
            <a:r>
              <a:rPr lang="en-US" sz="2400" dirty="0" smtClean="0"/>
              <a:t>.</a:t>
            </a:r>
            <a:endParaRPr lang="en-US" sz="2400" dirty="0"/>
          </a:p>
        </p:txBody>
      </p:sp>
    </p:spTree>
    <p:extLst>
      <p:ext uri="{BB962C8B-B14F-4D97-AF65-F5344CB8AC3E}">
        <p14:creationId xmlns:p14="http://schemas.microsoft.com/office/powerpoint/2010/main" val="17162691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Text </a:t>
            </a:r>
            <a:r>
              <a:rPr lang="en-US" b="1" dirty="0" smtClean="0"/>
              <a:t/>
            </a:r>
            <a:br>
              <a:rPr lang="en-US" b="1" dirty="0" smtClean="0"/>
            </a:br>
            <a:r>
              <a:rPr lang="en-US" b="1" dirty="0" smtClean="0"/>
              <a:t>and Caption </a:t>
            </a:r>
            <a:r>
              <a:rPr lang="en-US" b="1" dirty="0"/>
              <a:t>to a Shape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Select </a:t>
            </a:r>
            <a:r>
              <a:rPr lang="en-US" sz="2400" dirty="0"/>
              <a:t>the </a:t>
            </a:r>
            <a:r>
              <a:rPr lang="en-US" sz="2400" b="1" dirty="0"/>
              <a:t>top box</a:t>
            </a:r>
            <a:r>
              <a:rPr lang="en-US" sz="2400" dirty="0"/>
              <a:t>.</a:t>
            </a:r>
          </a:p>
          <a:p>
            <a:pPr marL="457200" indent="-457200">
              <a:buFont typeface="+mj-lt"/>
              <a:buAutoNum type="arabicPeriod"/>
            </a:pPr>
            <a:r>
              <a:rPr lang="en-US" sz="2400" dirty="0" smtClean="0"/>
              <a:t>Key </a:t>
            </a:r>
            <a:r>
              <a:rPr lang="en-US" sz="2400" b="1" dirty="0"/>
              <a:t>Josh Barnhill</a:t>
            </a:r>
            <a:r>
              <a:rPr lang="en-US" sz="2400" dirty="0"/>
              <a:t>, press </a:t>
            </a:r>
            <a:r>
              <a:rPr lang="en-US" sz="2400" b="1" dirty="0"/>
              <a:t>Enter </a:t>
            </a:r>
            <a:r>
              <a:rPr lang="en-US" sz="2400" dirty="0"/>
              <a:t>to move down to the next line, and key </a:t>
            </a:r>
            <a:r>
              <a:rPr lang="en-US" sz="2400" b="1" dirty="0"/>
              <a:t>President</a:t>
            </a:r>
            <a:r>
              <a:rPr lang="en-US" sz="2400" dirty="0"/>
              <a:t>.</a:t>
            </a:r>
          </a:p>
          <a:p>
            <a:pPr marL="457200" indent="-457200">
              <a:buFont typeface="+mj-lt"/>
              <a:buAutoNum type="arabicPeriod"/>
            </a:pPr>
            <a:r>
              <a:rPr lang="en-US" sz="2400" dirty="0" smtClean="0"/>
              <a:t>Select </a:t>
            </a:r>
            <a:r>
              <a:rPr lang="en-US" sz="2400" dirty="0"/>
              <a:t>the text for both lines; right-click and use the Mini toolbar to change the font size to </a:t>
            </a:r>
            <a:r>
              <a:rPr lang="en-US" sz="2400" b="1" dirty="0"/>
              <a:t>14 pt</a:t>
            </a:r>
            <a:r>
              <a:rPr lang="en-US" sz="2400" dirty="0"/>
              <a:t>.</a:t>
            </a:r>
          </a:p>
          <a:p>
            <a:pPr marL="457200" indent="-457200">
              <a:buFont typeface="+mj-lt"/>
              <a:buAutoNum type="arabicPeriod"/>
            </a:pPr>
            <a:r>
              <a:rPr lang="en-US" sz="2400" dirty="0" smtClean="0"/>
              <a:t>Select </a:t>
            </a:r>
            <a:r>
              <a:rPr lang="en-US" sz="2400" dirty="0"/>
              <a:t>the </a:t>
            </a:r>
            <a:r>
              <a:rPr lang="en-US" sz="2400" b="1" dirty="0"/>
              <a:t>bottom box</a:t>
            </a:r>
            <a:r>
              <a:rPr lang="en-US" sz="2400" dirty="0"/>
              <a:t>.</a:t>
            </a:r>
          </a:p>
          <a:p>
            <a:pPr marL="457200" indent="-457200">
              <a:buFont typeface="+mj-lt"/>
              <a:buAutoNum type="arabicPeriod"/>
            </a:pPr>
            <a:r>
              <a:rPr lang="en-US" sz="2400" dirty="0" smtClean="0"/>
              <a:t>Key </a:t>
            </a:r>
            <a:r>
              <a:rPr lang="en-US" sz="2400" b="1" dirty="0"/>
              <a:t>Jeanne Bourne</a:t>
            </a:r>
            <a:r>
              <a:rPr lang="en-US" sz="2400" dirty="0"/>
              <a:t>, press </a:t>
            </a:r>
            <a:r>
              <a:rPr lang="en-US" sz="2400" b="1" dirty="0"/>
              <a:t>Enter</a:t>
            </a:r>
            <a:r>
              <a:rPr lang="en-US" sz="2400" dirty="0"/>
              <a:t>, and key </a:t>
            </a:r>
            <a:r>
              <a:rPr lang="en-US" sz="2400" b="1" dirty="0"/>
              <a:t>Vice President</a:t>
            </a:r>
            <a:r>
              <a:rPr lang="en-US" sz="2400" dirty="0"/>
              <a:t>.</a:t>
            </a:r>
          </a:p>
          <a:p>
            <a:pPr marL="457200" indent="-457200">
              <a:buFont typeface="+mj-lt"/>
              <a:buAutoNum type="arabicPeriod"/>
            </a:pPr>
            <a:r>
              <a:rPr lang="en-US" sz="2400" dirty="0" smtClean="0"/>
              <a:t>Select </a:t>
            </a:r>
            <a:r>
              <a:rPr lang="en-US" sz="2400" dirty="0"/>
              <a:t>the text for both lines, right-click and use the Mini toolbar to change the font size to </a:t>
            </a:r>
            <a:r>
              <a:rPr lang="en-US" sz="2400" b="1" dirty="0"/>
              <a:t>12 pt</a:t>
            </a:r>
            <a:r>
              <a:rPr lang="en-US" sz="2400" dirty="0" smtClean="0"/>
              <a:t>.</a:t>
            </a:r>
            <a:endParaRPr lang="en-US" sz="2400" dirty="0"/>
          </a:p>
        </p:txBody>
      </p:sp>
    </p:spTree>
    <p:extLst>
      <p:ext uri="{BB962C8B-B14F-4D97-AF65-F5344CB8AC3E}">
        <p14:creationId xmlns:p14="http://schemas.microsoft.com/office/powerpoint/2010/main" val="20575920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a:t>
            </a:r>
            <a:br>
              <a:rPr lang="en-US" b="1" dirty="0"/>
            </a:br>
            <a:r>
              <a:rPr lang="en-US" b="1" dirty="0"/>
              <a:t>and Caption to a Shape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100" dirty="0" smtClean="0"/>
              <a:t>Click </a:t>
            </a:r>
            <a:r>
              <a:rPr lang="en-US" sz="2100" dirty="0"/>
              <a:t>outside the drawing canvas to deselect the drawing.</a:t>
            </a:r>
          </a:p>
          <a:p>
            <a:pPr marL="457200" indent="-457200">
              <a:buFont typeface="+mj-lt"/>
              <a:buAutoNum type="arabicPeriod" startAt="7"/>
            </a:pPr>
            <a:r>
              <a:rPr lang="en-US" sz="2100" dirty="0" smtClean="0"/>
              <a:t>Click </a:t>
            </a:r>
            <a:r>
              <a:rPr lang="en-US" sz="2100" dirty="0"/>
              <a:t>to place your insertion point below the flowchart and press </a:t>
            </a:r>
            <a:r>
              <a:rPr lang="en-US" sz="2100" b="1" dirty="0"/>
              <a:t>Enter</a:t>
            </a:r>
            <a:r>
              <a:rPr lang="en-US" sz="2100" dirty="0"/>
              <a:t> to create a blank line.</a:t>
            </a:r>
          </a:p>
          <a:p>
            <a:pPr marL="457200" indent="-457200">
              <a:buFont typeface="+mj-lt"/>
              <a:buAutoNum type="arabicPeriod" startAt="7"/>
            </a:pPr>
            <a:r>
              <a:rPr lang="en-US" sz="2100" dirty="0" smtClean="0"/>
              <a:t>Click </a:t>
            </a:r>
            <a:r>
              <a:rPr lang="en-US" sz="2100" dirty="0"/>
              <a:t>the </a:t>
            </a:r>
            <a:r>
              <a:rPr lang="en-US" sz="2100" b="1" dirty="0"/>
              <a:t>References</a:t>
            </a:r>
            <a:r>
              <a:rPr lang="en-US" sz="2100" dirty="0"/>
              <a:t> tab </a:t>
            </a:r>
            <a:r>
              <a:rPr lang="en-US" sz="2100" dirty="0" smtClean="0"/>
              <a:t/>
            </a:r>
            <a:br>
              <a:rPr lang="en-US" sz="2100" dirty="0" smtClean="0"/>
            </a:br>
            <a:r>
              <a:rPr lang="en-US" sz="2100" dirty="0" smtClean="0"/>
              <a:t>and</a:t>
            </a:r>
            <a:r>
              <a:rPr lang="en-US" sz="2100" dirty="0"/>
              <a:t>, in </a:t>
            </a:r>
            <a:r>
              <a:rPr lang="en-US" sz="2100" dirty="0" smtClean="0"/>
              <a:t>the </a:t>
            </a:r>
            <a:r>
              <a:rPr lang="en-US" sz="2100" i="1" dirty="0"/>
              <a:t>Caption</a:t>
            </a:r>
            <a:r>
              <a:rPr lang="en-US" sz="2100" dirty="0"/>
              <a:t> group, </a:t>
            </a:r>
            <a:r>
              <a:rPr lang="en-US" sz="2100" dirty="0" smtClean="0"/>
              <a:t/>
            </a:r>
            <a:br>
              <a:rPr lang="en-US" sz="2100" dirty="0" smtClean="0"/>
            </a:br>
            <a:r>
              <a:rPr lang="en-US" sz="2100" dirty="0" smtClean="0"/>
              <a:t>click </a:t>
            </a:r>
            <a:r>
              <a:rPr lang="en-US" sz="2100" dirty="0"/>
              <a:t>the </a:t>
            </a:r>
            <a:r>
              <a:rPr lang="en-US" sz="2100" b="1" dirty="0"/>
              <a:t>Insert </a:t>
            </a:r>
            <a:r>
              <a:rPr lang="en-US" sz="2100" b="1" dirty="0" smtClean="0"/>
              <a:t>Caption</a:t>
            </a:r>
            <a:r>
              <a:rPr lang="en-US" sz="2100" dirty="0" smtClean="0"/>
              <a:t> </a:t>
            </a:r>
            <a:br>
              <a:rPr lang="en-US" sz="2100" dirty="0" smtClean="0"/>
            </a:br>
            <a:r>
              <a:rPr lang="en-US" sz="2100" dirty="0" smtClean="0"/>
              <a:t>button</a:t>
            </a:r>
            <a:r>
              <a:rPr lang="en-US" sz="2100" dirty="0"/>
              <a:t>. The </a:t>
            </a:r>
            <a:r>
              <a:rPr lang="en-US" sz="2100" i="1" dirty="0"/>
              <a:t>Caption</a:t>
            </a:r>
            <a:r>
              <a:rPr lang="en-US" sz="2100" dirty="0"/>
              <a:t> </a:t>
            </a:r>
            <a:r>
              <a:rPr lang="en-US" sz="2100" dirty="0" smtClean="0"/>
              <a:t>dia-</a:t>
            </a:r>
            <a:br>
              <a:rPr lang="en-US" sz="2100" dirty="0" smtClean="0"/>
            </a:br>
            <a:r>
              <a:rPr lang="en-US" sz="2100" dirty="0" smtClean="0"/>
              <a:t>log box </a:t>
            </a:r>
            <a:r>
              <a:rPr lang="en-US" sz="2100" dirty="0"/>
              <a:t>opens. Your </a:t>
            </a:r>
            <a:r>
              <a:rPr lang="en-US" sz="2100" dirty="0" smtClean="0"/>
              <a:t>in-</a:t>
            </a:r>
            <a:br>
              <a:rPr lang="en-US" sz="2100" dirty="0" smtClean="0"/>
            </a:br>
            <a:r>
              <a:rPr lang="en-US" sz="2100" dirty="0" smtClean="0"/>
              <a:t>sertion </a:t>
            </a:r>
            <a:r>
              <a:rPr lang="en-US" sz="2100" dirty="0"/>
              <a:t>point is </a:t>
            </a:r>
            <a:r>
              <a:rPr lang="en-US" sz="2100" dirty="0" smtClean="0"/>
              <a:t>located </a:t>
            </a:r>
            <a:br>
              <a:rPr lang="en-US" sz="2100" dirty="0" smtClean="0"/>
            </a:br>
            <a:r>
              <a:rPr lang="en-US" sz="2100" dirty="0" smtClean="0"/>
              <a:t>to </a:t>
            </a:r>
            <a:r>
              <a:rPr lang="en-US" sz="2100" dirty="0"/>
              <a:t>the right of the default </a:t>
            </a:r>
            <a:r>
              <a:rPr lang="en-US" sz="2100" dirty="0" smtClean="0"/>
              <a:t/>
            </a:r>
            <a:br>
              <a:rPr lang="en-US" sz="2100" dirty="0" smtClean="0"/>
            </a:br>
            <a:r>
              <a:rPr lang="en-US" sz="2100" dirty="0" smtClean="0"/>
              <a:t>caption </a:t>
            </a:r>
            <a:r>
              <a:rPr lang="en-US" sz="2100" dirty="0"/>
              <a:t>text, </a:t>
            </a:r>
            <a:r>
              <a:rPr lang="en-US" sz="2100" b="1" dirty="0"/>
              <a:t>Figure 1</a:t>
            </a:r>
            <a:r>
              <a:rPr lang="en-US" sz="2100" dirty="0"/>
              <a:t>. Press the </a:t>
            </a:r>
            <a:r>
              <a:rPr lang="en-US" sz="2100" b="1" dirty="0" smtClean="0"/>
              <a:t>spacebar</a:t>
            </a:r>
            <a:r>
              <a:rPr lang="en-US" sz="2100" dirty="0" smtClean="0"/>
              <a:t> </a:t>
            </a:r>
            <a:r>
              <a:rPr lang="en-US" sz="2100" dirty="0"/>
              <a:t>once and key </a:t>
            </a:r>
            <a:r>
              <a:rPr lang="en-US" sz="2100" b="1" dirty="0" smtClean="0"/>
              <a:t>Organizational </a:t>
            </a:r>
            <a:r>
              <a:rPr lang="en-US" sz="2100" b="1" dirty="0"/>
              <a:t>Chart for 20XX</a:t>
            </a:r>
            <a:r>
              <a:rPr lang="en-US" sz="2100" dirty="0"/>
              <a:t> (see </a:t>
            </a:r>
            <a:r>
              <a:rPr lang="en-US" sz="2100" dirty="0" smtClean="0"/>
              <a:t>above)</a:t>
            </a:r>
            <a:r>
              <a:rPr lang="en-US" sz="2100" dirty="0"/>
              <a:t>. Click </a:t>
            </a:r>
            <a:r>
              <a:rPr lang="en-US" sz="2100" b="1" dirty="0"/>
              <a:t>OK</a:t>
            </a:r>
            <a:r>
              <a:rPr lang="en-US" sz="2100" dirty="0"/>
              <a:t>. A caption with Figure 1 and the description appears on the left margin below the organizational chart. The document should resemble </a:t>
            </a:r>
            <a:r>
              <a:rPr lang="en-US" sz="2100" dirty="0" smtClean="0"/>
              <a:t>the next slide.</a:t>
            </a:r>
            <a:endParaRPr lang="en-US" sz="2100" dirty="0"/>
          </a:p>
        </p:txBody>
      </p:sp>
      <p:pic>
        <p:nvPicPr>
          <p:cNvPr id="3" name="Picture 2" descr="08.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2751336"/>
            <a:ext cx="4507096" cy="2152830"/>
          </a:xfrm>
          <a:prstGeom prst="rect">
            <a:avLst/>
          </a:prstGeom>
        </p:spPr>
      </p:pic>
    </p:spTree>
    <p:extLst>
      <p:ext uri="{BB962C8B-B14F-4D97-AF65-F5344CB8AC3E}">
        <p14:creationId xmlns:p14="http://schemas.microsoft.com/office/powerpoint/2010/main" val="21866652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a:t>
            </a:r>
            <a:br>
              <a:rPr lang="en-US" b="1" dirty="0"/>
            </a:br>
            <a:r>
              <a:rPr lang="en-US" b="1" dirty="0"/>
              <a:t>and Caption to a Shape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a:t> </a:t>
            </a:r>
            <a:r>
              <a:rPr lang="en-US" sz="2400" b="1" dirty="0" smtClean="0"/>
              <a:t>SAVE</a:t>
            </a:r>
            <a:r>
              <a:rPr lang="en-US" sz="2400" dirty="0" smtClean="0"/>
              <a:t> </a:t>
            </a:r>
            <a:r>
              <a:rPr lang="en-US" sz="2400" dirty="0"/>
              <a:t>the document </a:t>
            </a:r>
            <a:r>
              <a:rPr lang="en-US" sz="2400" dirty="0" smtClean="0"/>
              <a:t>as </a:t>
            </a:r>
            <a:br>
              <a:rPr lang="en-US" sz="2400" dirty="0" smtClean="0"/>
            </a:br>
            <a:r>
              <a:rPr lang="en-US" sz="2400" b="1" i="1" dirty="0" smtClean="0"/>
              <a:t>travel_flowchart_caption</a:t>
            </a:r>
            <a:r>
              <a:rPr lang="en-US" sz="2400" dirty="0" smtClean="0"/>
              <a:t> </a:t>
            </a:r>
            <a:br>
              <a:rPr lang="en-US" sz="2400" dirty="0" smtClean="0"/>
            </a:br>
            <a:r>
              <a:rPr lang="en-US" sz="2400" dirty="0" smtClean="0"/>
              <a:t>in </a:t>
            </a:r>
            <a:r>
              <a:rPr lang="en-US" sz="2400" dirty="0"/>
              <a:t>your USB flash drive </a:t>
            </a:r>
            <a:r>
              <a:rPr lang="en-US" sz="2400" dirty="0" smtClean="0"/>
              <a:t/>
            </a:r>
            <a:br>
              <a:rPr lang="en-US" sz="2400" dirty="0" smtClean="0"/>
            </a:br>
            <a:r>
              <a:rPr lang="en-US" sz="2400" dirty="0" smtClean="0"/>
              <a:t>in </a:t>
            </a:r>
            <a:r>
              <a:rPr lang="en-US" sz="2400" dirty="0"/>
              <a:t>the lesson folder.</a:t>
            </a:r>
          </a:p>
          <a:p>
            <a:r>
              <a:rPr lang="en-US" sz="2400" b="1" dirty="0"/>
              <a:t>LEAVE</a:t>
            </a:r>
            <a:r>
              <a:rPr lang="en-US" sz="2400" dirty="0"/>
              <a:t> the Word </a:t>
            </a:r>
            <a:r>
              <a:rPr lang="en-US" sz="2400" dirty="0" smtClean="0"/>
              <a:t/>
            </a:r>
            <a:br>
              <a:rPr lang="en-US" sz="2400" dirty="0" smtClean="0"/>
            </a:br>
            <a:r>
              <a:rPr lang="en-US" sz="2400" dirty="0" smtClean="0"/>
              <a:t>document </a:t>
            </a:r>
            <a:r>
              <a:rPr lang="en-US" sz="2400" dirty="0"/>
              <a:t>open to </a:t>
            </a:r>
            <a:r>
              <a:rPr lang="en-US" sz="2400" dirty="0" smtClean="0"/>
              <a:t/>
            </a:r>
            <a:br>
              <a:rPr lang="en-US" sz="2400" dirty="0" smtClean="0"/>
            </a:br>
            <a:r>
              <a:rPr lang="en-US" sz="2400" dirty="0" smtClean="0"/>
              <a:t>use </a:t>
            </a:r>
            <a:r>
              <a:rPr lang="en-US" sz="2400" dirty="0"/>
              <a:t>in the next exercise.</a:t>
            </a:r>
          </a:p>
          <a:p>
            <a:endParaRPr lang="en-US" sz="2400" dirty="0"/>
          </a:p>
          <a:p>
            <a:endParaRPr lang="en-US" sz="2400" dirty="0"/>
          </a:p>
          <a:p>
            <a:endParaRPr lang="en-US" sz="2400" dirty="0"/>
          </a:p>
          <a:p>
            <a:endParaRPr lang="en-US" sz="2400" dirty="0"/>
          </a:p>
        </p:txBody>
      </p:sp>
      <p:pic>
        <p:nvPicPr>
          <p:cNvPr id="2" name="Picture 1" descr="08.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700808"/>
            <a:ext cx="4043680" cy="3506908"/>
          </a:xfrm>
          <a:prstGeom prst="rect">
            <a:avLst/>
          </a:prstGeom>
        </p:spPr>
      </p:pic>
    </p:spTree>
    <p:extLst>
      <p:ext uri="{BB962C8B-B14F-4D97-AF65-F5344CB8AC3E}">
        <p14:creationId xmlns:p14="http://schemas.microsoft.com/office/powerpoint/2010/main" val="2835811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Drawing Tools include a number of options for changing the appearance of shapes. </a:t>
            </a:r>
          </a:p>
          <a:p>
            <a:r>
              <a:rPr lang="en-US" sz="2400" dirty="0" smtClean="0"/>
              <a:t>In </a:t>
            </a:r>
            <a:r>
              <a:rPr lang="en-US" sz="2400" dirty="0"/>
              <a:t>this exercise, you learn to use the shape styles and to position and size shapes, working within the flowchart you have created in preceding exercises</a:t>
            </a:r>
            <a:r>
              <a:rPr lang="en-US" sz="2400" dirty="0" smtClean="0"/>
              <a:t>.</a:t>
            </a:r>
            <a:endParaRPr lang="en-US" sz="2400" dirty="0"/>
          </a:p>
        </p:txBody>
      </p:sp>
    </p:spTree>
    <p:extLst>
      <p:ext uri="{BB962C8B-B14F-4D97-AF65-F5344CB8AC3E}">
        <p14:creationId xmlns:p14="http://schemas.microsoft.com/office/powerpoint/2010/main" val="8750158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Format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b="1" dirty="0" smtClean="0"/>
              <a:t> </a:t>
            </a:r>
            <a:r>
              <a:rPr lang="en-US" sz="2400" dirty="0" smtClean="0"/>
              <a:t>Select </a:t>
            </a:r>
            <a:r>
              <a:rPr lang="en-US" sz="2400" dirty="0"/>
              <a:t>the </a:t>
            </a:r>
            <a:r>
              <a:rPr lang="en-US" sz="2400" b="1" dirty="0"/>
              <a:t>top box</a:t>
            </a:r>
            <a:r>
              <a:rPr lang="en-US" sz="2400" dirty="0"/>
              <a:t>. </a:t>
            </a:r>
            <a:r>
              <a:rPr lang="en-US" sz="2400" dirty="0" smtClean="0"/>
              <a:t/>
            </a:r>
            <a:br>
              <a:rPr lang="en-US" sz="2400" dirty="0" smtClean="0"/>
            </a:br>
            <a:r>
              <a:rPr lang="en-US" sz="2400" dirty="0" smtClean="0"/>
              <a:t>In </a:t>
            </a:r>
            <a:r>
              <a:rPr lang="en-US" sz="2400" dirty="0"/>
              <a:t>the </a:t>
            </a:r>
            <a:r>
              <a:rPr lang="en-US" sz="2400" i="1" dirty="0"/>
              <a:t>Shape Styles</a:t>
            </a:r>
            <a:r>
              <a:rPr lang="en-US" sz="2400" dirty="0"/>
              <a:t> </a:t>
            </a:r>
            <a:r>
              <a:rPr lang="en-US" sz="2400" dirty="0" smtClean="0"/>
              <a:t/>
            </a:r>
            <a:br>
              <a:rPr lang="en-US" sz="2400" dirty="0" smtClean="0"/>
            </a:br>
            <a:r>
              <a:rPr lang="en-US" sz="2400" dirty="0" smtClean="0"/>
              <a:t>group </a:t>
            </a:r>
            <a:r>
              <a:rPr lang="en-US" sz="2400" dirty="0"/>
              <a:t>of the </a:t>
            </a:r>
            <a:r>
              <a:rPr lang="en-US" sz="2400" i="1" dirty="0"/>
              <a:t>Format </a:t>
            </a:r>
            <a:r>
              <a:rPr lang="en-US" sz="2400" i="1" dirty="0" smtClean="0"/>
              <a:t/>
            </a:r>
            <a:br>
              <a:rPr lang="en-US" sz="2400" i="1" dirty="0" smtClean="0"/>
            </a:br>
            <a:r>
              <a:rPr lang="en-US" sz="2400" dirty="0" smtClean="0"/>
              <a:t>tab</a:t>
            </a:r>
            <a:r>
              <a:rPr lang="en-US" sz="2400" dirty="0"/>
              <a:t>, click the </a:t>
            </a:r>
            <a:r>
              <a:rPr lang="en-US" sz="2400" b="1" dirty="0"/>
              <a:t>More</a:t>
            </a:r>
            <a:r>
              <a:rPr lang="en-US" sz="2400" dirty="0"/>
              <a:t> </a:t>
            </a:r>
            <a:r>
              <a:rPr lang="en-US" sz="2400" dirty="0" smtClean="0"/>
              <a:t/>
            </a:r>
            <a:br>
              <a:rPr lang="en-US" sz="2400" dirty="0" smtClean="0"/>
            </a:br>
            <a:r>
              <a:rPr lang="en-US" sz="2400" dirty="0" smtClean="0"/>
              <a:t>button </a:t>
            </a:r>
            <a:r>
              <a:rPr lang="en-US" sz="2400" dirty="0"/>
              <a:t>to display </a:t>
            </a:r>
            <a:r>
              <a:rPr lang="en-US" sz="2400" dirty="0" smtClean="0"/>
              <a:t/>
            </a:r>
            <a:br>
              <a:rPr lang="en-US" sz="2400" dirty="0" smtClean="0"/>
            </a:br>
            <a:r>
              <a:rPr lang="en-US" sz="2400" dirty="0" smtClean="0"/>
              <a:t>the gallery </a:t>
            </a:r>
            <a:r>
              <a:rPr lang="en-US" sz="2400" dirty="0"/>
              <a:t>of </a:t>
            </a:r>
            <a:r>
              <a:rPr lang="en-US" sz="2400" dirty="0" smtClean="0"/>
              <a:t>pre-</a:t>
            </a:r>
            <a:br>
              <a:rPr lang="en-US" sz="2400" dirty="0" smtClean="0"/>
            </a:br>
            <a:r>
              <a:rPr lang="en-US" sz="2400" dirty="0" smtClean="0"/>
              <a:t>formatted </a:t>
            </a:r>
            <a:r>
              <a:rPr lang="en-US" sz="2400" dirty="0"/>
              <a:t>styles </a:t>
            </a:r>
            <a:r>
              <a:rPr lang="en-US" sz="2400" dirty="0" smtClean="0"/>
              <a:t/>
            </a:r>
            <a:br>
              <a:rPr lang="en-US" sz="2400" dirty="0" smtClean="0"/>
            </a:br>
            <a:r>
              <a:rPr lang="en-US" sz="2400" dirty="0" smtClean="0"/>
              <a:t>available </a:t>
            </a:r>
            <a:r>
              <a:rPr lang="en-US" sz="2400" dirty="0"/>
              <a:t>for the </a:t>
            </a:r>
            <a:r>
              <a:rPr lang="en-US" sz="2400" dirty="0" smtClean="0"/>
              <a:t/>
            </a:r>
            <a:br>
              <a:rPr lang="en-US" sz="2400" dirty="0" smtClean="0"/>
            </a:br>
            <a:r>
              <a:rPr lang="en-US" sz="2400" dirty="0" smtClean="0"/>
              <a:t>selected </a:t>
            </a:r>
            <a:r>
              <a:rPr lang="en-US" sz="2400" dirty="0"/>
              <a:t>shape, </a:t>
            </a:r>
            <a:r>
              <a:rPr lang="en-US" sz="2400" dirty="0" smtClean="0"/>
              <a:t/>
            </a:r>
            <a:br>
              <a:rPr lang="en-US" sz="2400" dirty="0" smtClean="0"/>
            </a:br>
            <a:r>
              <a:rPr lang="en-US" sz="2400" dirty="0" smtClean="0"/>
              <a:t>as </a:t>
            </a:r>
            <a:r>
              <a:rPr lang="en-US" sz="2400" dirty="0"/>
              <a:t>shown </a:t>
            </a:r>
            <a:r>
              <a:rPr lang="en-US" sz="2400" dirty="0" smtClean="0"/>
              <a:t>above.</a:t>
            </a:r>
            <a:endParaRPr lang="en-US" sz="2400" dirty="0"/>
          </a:p>
        </p:txBody>
      </p:sp>
      <p:pic>
        <p:nvPicPr>
          <p:cNvPr id="2" name="Picture 1" descr="08.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520" y="2132856"/>
            <a:ext cx="4788162" cy="3125978"/>
          </a:xfrm>
          <a:prstGeom prst="rect">
            <a:avLst/>
          </a:prstGeom>
        </p:spPr>
      </p:pic>
    </p:spTree>
    <p:extLst>
      <p:ext uri="{BB962C8B-B14F-4D97-AF65-F5344CB8AC3E}">
        <p14:creationId xmlns:p14="http://schemas.microsoft.com/office/powerpoint/2010/main" val="24404088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Select </a:t>
            </a:r>
            <a:r>
              <a:rPr lang="en-US" sz="2400" dirty="0"/>
              <a:t>the </a:t>
            </a:r>
            <a:r>
              <a:rPr lang="en-US" sz="2400" b="1" dirty="0"/>
              <a:t>Intense Effect – Blue Accent 1</a:t>
            </a:r>
            <a:r>
              <a:rPr lang="en-US" sz="2400" dirty="0"/>
              <a:t> for the first box (second column sixth option).</a:t>
            </a:r>
          </a:p>
          <a:p>
            <a:pPr marL="457200" indent="-457200">
              <a:buFont typeface="+mj-lt"/>
              <a:buAutoNum type="arabicPeriod" startAt="2"/>
            </a:pPr>
            <a:r>
              <a:rPr lang="en-US" sz="2400" dirty="0" smtClean="0"/>
              <a:t>Select </a:t>
            </a:r>
            <a:r>
              <a:rPr lang="en-US" sz="2400" dirty="0"/>
              <a:t>the </a:t>
            </a:r>
            <a:r>
              <a:rPr lang="en-US" sz="2400" b="1" dirty="0"/>
              <a:t>bottom box</a:t>
            </a:r>
            <a:r>
              <a:rPr lang="en-US" sz="2400" dirty="0"/>
              <a:t> and click the </a:t>
            </a:r>
            <a:r>
              <a:rPr lang="en-US" sz="2400" b="1" dirty="0"/>
              <a:t>More</a:t>
            </a:r>
            <a:r>
              <a:rPr lang="en-US" sz="2400" dirty="0"/>
              <a:t> button in the </a:t>
            </a:r>
            <a:r>
              <a:rPr lang="en-US" sz="2400" i="1" dirty="0"/>
              <a:t>Shape Styles</a:t>
            </a:r>
            <a:r>
              <a:rPr lang="en-US" sz="2400" dirty="0"/>
              <a:t> group to display the gallery. Select the </a:t>
            </a:r>
            <a:r>
              <a:rPr lang="en-US" sz="2400" b="1" dirty="0"/>
              <a:t>Colored Fill – Blue, Accent 1</a:t>
            </a:r>
            <a:r>
              <a:rPr lang="en-US" sz="2400" dirty="0"/>
              <a:t> from the menu that appears. Notice this style has a border (second column second option).</a:t>
            </a:r>
          </a:p>
          <a:p>
            <a:pPr marL="457200" indent="-457200">
              <a:buFont typeface="+mj-lt"/>
              <a:buAutoNum type="arabicPeriod" startAt="2"/>
            </a:pPr>
            <a:r>
              <a:rPr lang="en-US" sz="2400" dirty="0" smtClean="0"/>
              <a:t>The </a:t>
            </a:r>
            <a:r>
              <a:rPr lang="en-US" sz="2400" b="1" dirty="0"/>
              <a:t>bottom box</a:t>
            </a:r>
            <a:r>
              <a:rPr lang="en-US" sz="2400" dirty="0"/>
              <a:t> is still selected. Click the </a:t>
            </a:r>
            <a:r>
              <a:rPr lang="en-US" sz="2400" b="1" dirty="0"/>
              <a:t>Shape Outline</a:t>
            </a:r>
            <a:r>
              <a:rPr lang="en-US" sz="2400" dirty="0"/>
              <a:t> button in the </a:t>
            </a:r>
            <a:r>
              <a:rPr lang="en-US" sz="2400" i="1" dirty="0"/>
              <a:t>Shape Styles</a:t>
            </a:r>
            <a:r>
              <a:rPr lang="en-US" sz="2400" dirty="0"/>
              <a:t> group to display the menu. In the </a:t>
            </a:r>
            <a:r>
              <a:rPr lang="en-US" sz="2400" i="1" dirty="0"/>
              <a:t>Theme Colors</a:t>
            </a:r>
            <a:r>
              <a:rPr lang="en-US" sz="2400" dirty="0"/>
              <a:t> section, select </a:t>
            </a:r>
            <a:r>
              <a:rPr lang="en-US" sz="2400" b="1" dirty="0"/>
              <a:t>Dark Blue, Text 2, Darker 50%</a:t>
            </a:r>
            <a:r>
              <a:rPr lang="en-US" sz="2400" dirty="0"/>
              <a:t>. The outline of the border becomes darker</a:t>
            </a:r>
            <a:r>
              <a:rPr lang="en-US" sz="2400" dirty="0" smtClean="0"/>
              <a:t>.</a:t>
            </a:r>
            <a:endParaRPr lang="en-US" sz="2400" dirty="0"/>
          </a:p>
        </p:txBody>
      </p:sp>
    </p:spTree>
    <p:extLst>
      <p:ext uri="{BB962C8B-B14F-4D97-AF65-F5344CB8AC3E}">
        <p14:creationId xmlns:p14="http://schemas.microsoft.com/office/powerpoint/2010/main" val="440606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Pictures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you insert a picture into a document, Word marks it as an </a:t>
            </a:r>
            <a:r>
              <a:rPr lang="en-US" sz="2400" b="1" i="1" dirty="0"/>
              <a:t>embedded object</a:t>
            </a:r>
            <a:r>
              <a:rPr lang="en-US" sz="2400" dirty="0"/>
              <a:t> by default—which means it becomes part of the document. </a:t>
            </a:r>
            <a:endParaRPr lang="en-US" sz="2400" dirty="0" smtClean="0"/>
          </a:p>
          <a:p>
            <a:r>
              <a:rPr lang="en-US" sz="2400" dirty="0" smtClean="0"/>
              <a:t>Inserting </a:t>
            </a:r>
            <a:r>
              <a:rPr lang="en-US" sz="2400" dirty="0"/>
              <a:t>a picture is very similar to opening a document file. </a:t>
            </a:r>
            <a:endParaRPr lang="en-US" sz="2400" dirty="0" smtClean="0"/>
          </a:p>
          <a:p>
            <a:r>
              <a:rPr lang="en-US" sz="2400" dirty="0" smtClean="0"/>
              <a:t>In </a:t>
            </a:r>
            <a:r>
              <a:rPr lang="en-US" sz="2400" dirty="0"/>
              <a:t>this exercise, you learn to insert a picture</a:t>
            </a:r>
            <a:r>
              <a:rPr lang="en-US" sz="2400" dirty="0" smtClean="0"/>
              <a:t>.</a:t>
            </a:r>
            <a:endParaRPr lang="en-US" sz="2400" dirty="0"/>
          </a:p>
        </p:txBody>
      </p:sp>
    </p:spTree>
    <p:extLst>
      <p:ext uri="{BB962C8B-B14F-4D97-AF65-F5344CB8AC3E}">
        <p14:creationId xmlns:p14="http://schemas.microsoft.com/office/powerpoint/2010/main"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450"/>
              </a:spcBef>
              <a:buFont typeface="+mj-lt"/>
              <a:buAutoNum type="arabicPeriod" startAt="5"/>
            </a:pPr>
            <a:r>
              <a:rPr lang="en-US" sz="2300" dirty="0" smtClean="0"/>
              <a:t>In </a:t>
            </a:r>
            <a:r>
              <a:rPr lang="en-US" sz="2300" dirty="0"/>
              <a:t>the </a:t>
            </a:r>
            <a:r>
              <a:rPr lang="en-US" sz="2300" i="1" dirty="0"/>
              <a:t>Shape Styles</a:t>
            </a:r>
            <a:r>
              <a:rPr lang="en-US" sz="2300" dirty="0"/>
              <a:t> group, click the </a:t>
            </a:r>
            <a:r>
              <a:rPr lang="en-US" sz="2300" b="1" dirty="0"/>
              <a:t>Shape Outline</a:t>
            </a:r>
            <a:r>
              <a:rPr lang="en-US" sz="2300" dirty="0"/>
              <a:t> button again, and change the </a:t>
            </a:r>
            <a:r>
              <a:rPr lang="en-US" sz="2300" b="1" dirty="0"/>
              <a:t>Weight</a:t>
            </a:r>
            <a:r>
              <a:rPr lang="en-US" sz="2300" dirty="0"/>
              <a:t> for the bottom box to </a:t>
            </a:r>
            <a:r>
              <a:rPr lang="en-US" sz="2300" b="1" dirty="0"/>
              <a:t>3 pt</a:t>
            </a:r>
            <a:r>
              <a:rPr lang="en-US" sz="2300" dirty="0"/>
              <a:t> to change the thickness of the box’s border.</a:t>
            </a:r>
          </a:p>
          <a:p>
            <a:pPr marL="457200" indent="-457200">
              <a:spcBef>
                <a:spcPts val="450"/>
              </a:spcBef>
              <a:buFont typeface="+mj-lt"/>
              <a:buAutoNum type="arabicPeriod" startAt="5"/>
            </a:pPr>
            <a:r>
              <a:rPr lang="en-US" sz="2300" dirty="0" smtClean="0"/>
              <a:t>Select </a:t>
            </a:r>
            <a:r>
              <a:rPr lang="en-US" sz="2300" dirty="0"/>
              <a:t>the </a:t>
            </a:r>
            <a:r>
              <a:rPr lang="en-US" sz="2300" b="1" dirty="0"/>
              <a:t>top box</a:t>
            </a:r>
            <a:r>
              <a:rPr lang="en-US" sz="2300" dirty="0"/>
              <a:t>. In the </a:t>
            </a:r>
            <a:r>
              <a:rPr lang="en-US" sz="2300" i="1" dirty="0"/>
              <a:t>Size </a:t>
            </a:r>
            <a:r>
              <a:rPr lang="en-US" sz="2300" dirty="0"/>
              <a:t>group of the </a:t>
            </a:r>
            <a:r>
              <a:rPr lang="en-US" sz="2300" i="1" dirty="0"/>
              <a:t>Format</a:t>
            </a:r>
            <a:r>
              <a:rPr lang="en-US" sz="2300" dirty="0"/>
              <a:t> tab, change the Height to </a:t>
            </a:r>
            <a:r>
              <a:rPr lang="en-US" sz="2300" b="1" dirty="0"/>
              <a:t>1.1”</a:t>
            </a:r>
            <a:r>
              <a:rPr lang="en-US" sz="2300" dirty="0"/>
              <a:t> and Width to </a:t>
            </a:r>
            <a:r>
              <a:rPr lang="en-US" sz="2300" b="1" dirty="0"/>
              <a:t>2.28”</a:t>
            </a:r>
            <a:r>
              <a:rPr lang="en-US" sz="2300" dirty="0"/>
              <a:t> by keying the dimensions in the box. The top box height and width have been modified.</a:t>
            </a:r>
          </a:p>
          <a:p>
            <a:pPr marL="457200" indent="-457200">
              <a:spcBef>
                <a:spcPts val="450"/>
              </a:spcBef>
              <a:buFont typeface="+mj-lt"/>
              <a:buAutoNum type="arabicPeriod" startAt="5"/>
            </a:pPr>
            <a:r>
              <a:rPr lang="en-US" sz="2300" dirty="0" smtClean="0"/>
              <a:t>Select </a:t>
            </a:r>
            <a:r>
              <a:rPr lang="en-US" sz="2300" dirty="0"/>
              <a:t>the </a:t>
            </a:r>
            <a:r>
              <a:rPr lang="en-US" sz="2300" b="1" dirty="0"/>
              <a:t>bottom box</a:t>
            </a:r>
            <a:r>
              <a:rPr lang="en-US" sz="2300" dirty="0"/>
              <a:t> and change the Height to </a:t>
            </a:r>
            <a:r>
              <a:rPr lang="en-US" sz="2300" b="1" dirty="0"/>
              <a:t>.9”</a:t>
            </a:r>
            <a:r>
              <a:rPr lang="en-US" sz="2300" dirty="0"/>
              <a:t> by repeating step 6. The bottom box is modified with its new dimensions. Click outside the drawing canvas to deselect.</a:t>
            </a:r>
          </a:p>
          <a:p>
            <a:pPr marL="457200" indent="-457200">
              <a:spcBef>
                <a:spcPts val="450"/>
              </a:spcBef>
              <a:buFont typeface="+mj-lt"/>
              <a:buAutoNum type="arabicPeriod" startAt="5"/>
            </a:pPr>
            <a:r>
              <a:rPr lang="en-US" sz="2300" b="1" dirty="0" smtClean="0"/>
              <a:t>SAVE</a:t>
            </a:r>
            <a:r>
              <a:rPr lang="en-US" sz="2300" dirty="0" smtClean="0"/>
              <a:t> </a:t>
            </a:r>
            <a:r>
              <a:rPr lang="en-US" sz="2300" dirty="0"/>
              <a:t>the document as </a:t>
            </a:r>
            <a:r>
              <a:rPr lang="en-US" sz="2300" b="1" i="1" dirty="0"/>
              <a:t>travel_flowchart1</a:t>
            </a:r>
            <a:r>
              <a:rPr lang="en-US" sz="2300" dirty="0"/>
              <a:t> in your USB flash drive in the lesson folder.</a:t>
            </a:r>
          </a:p>
          <a:p>
            <a:pPr>
              <a:spcBef>
                <a:spcPts val="450"/>
              </a:spcBef>
            </a:pPr>
            <a:r>
              <a:rPr lang="en-US" sz="2300" b="1" dirty="0"/>
              <a:t>LEAVE</a:t>
            </a:r>
            <a:r>
              <a:rPr lang="en-US" sz="2300" dirty="0"/>
              <a:t> Word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24518278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WordArt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WordArt </a:t>
            </a:r>
            <a:r>
              <a:rPr lang="en-US" sz="2400" dirty="0"/>
              <a:t>has been enhanced for Word 2010 with more vibrant colors and shapes and a gallery of text styles. </a:t>
            </a:r>
            <a:endParaRPr lang="en-US" sz="2400" dirty="0" smtClean="0"/>
          </a:p>
          <a:p>
            <a:r>
              <a:rPr lang="en-US" sz="2400" dirty="0" smtClean="0"/>
              <a:t>When </a:t>
            </a:r>
            <a:r>
              <a:rPr lang="en-US" sz="2400" dirty="0"/>
              <a:t>you insert a WordArt object, the Drawing Tools Format tab opens. </a:t>
            </a:r>
            <a:endParaRPr lang="en-US" sz="2400" dirty="0" smtClean="0"/>
          </a:p>
          <a:p>
            <a:r>
              <a:rPr lang="en-US" sz="2400" dirty="0" smtClean="0"/>
              <a:t>In </a:t>
            </a:r>
            <a:r>
              <a:rPr lang="en-US" sz="2400" dirty="0"/>
              <a:t>this exercise, you learn to insert WordArt in a document. </a:t>
            </a:r>
          </a:p>
        </p:txBody>
      </p:sp>
    </p:spTree>
    <p:extLst>
      <p:ext uri="{BB962C8B-B14F-4D97-AF65-F5344CB8AC3E}">
        <p14:creationId xmlns:p14="http://schemas.microsoft.com/office/powerpoint/2010/main" val="40487913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WordArt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Select </a:t>
            </a:r>
            <a:r>
              <a:rPr lang="en-US" sz="2400" b="1" dirty="0"/>
              <a:t>Margie’s Travel.</a:t>
            </a:r>
            <a:r>
              <a:rPr lang="en-US" sz="2400" dirty="0"/>
              <a:t> Click the </a:t>
            </a:r>
            <a:r>
              <a:rPr lang="en-US" sz="2400" b="1" dirty="0"/>
              <a:t>Page Layout</a:t>
            </a:r>
            <a:r>
              <a:rPr lang="en-US" sz="2400" dirty="0"/>
              <a:t> tab and, in the </a:t>
            </a:r>
            <a:r>
              <a:rPr lang="en-US" sz="2400" i="1" dirty="0"/>
              <a:t>Paragraph</a:t>
            </a:r>
            <a:r>
              <a:rPr lang="en-US" sz="2400" dirty="0"/>
              <a:t> group, click the up arrow button in the </a:t>
            </a:r>
            <a:r>
              <a:rPr lang="en-US" sz="2400" i="1" dirty="0"/>
              <a:t>After</a:t>
            </a:r>
            <a:r>
              <a:rPr lang="en-US" sz="2400" dirty="0"/>
              <a:t> box to change the </a:t>
            </a:r>
            <a:r>
              <a:rPr lang="en-US" sz="2400" i="1" dirty="0"/>
              <a:t>Spacing After</a:t>
            </a:r>
            <a:r>
              <a:rPr lang="en-US" sz="2400" dirty="0"/>
              <a:t> to </a:t>
            </a:r>
            <a:r>
              <a:rPr lang="en-US" sz="2400" b="1" dirty="0"/>
              <a:t>66 pt</a:t>
            </a:r>
            <a:r>
              <a:rPr lang="en-US" sz="2400" dirty="0"/>
              <a:t>. This creates spacing between the heading and subheading.</a:t>
            </a:r>
          </a:p>
          <a:p>
            <a:pPr marL="457200" indent="-457200">
              <a:buFont typeface="+mj-lt"/>
              <a:buAutoNum type="arabicPeriod"/>
            </a:pPr>
            <a:r>
              <a:rPr lang="en-US" sz="2400" dirty="0" smtClean="0"/>
              <a:t>Click </a:t>
            </a:r>
            <a:r>
              <a:rPr lang="en-US" sz="2400" dirty="0"/>
              <a:t>the </a:t>
            </a:r>
            <a:r>
              <a:rPr lang="en-US" sz="2400" b="1" dirty="0"/>
              <a:t>Insert</a:t>
            </a:r>
            <a:r>
              <a:rPr lang="en-US" sz="2400" dirty="0"/>
              <a:t> </a:t>
            </a:r>
            <a:r>
              <a:rPr lang="en-US" sz="2400" dirty="0" smtClean="0"/>
              <a:t/>
            </a:r>
            <a:br>
              <a:rPr lang="en-US" sz="2400" dirty="0" smtClean="0"/>
            </a:br>
            <a:r>
              <a:rPr lang="en-US" sz="2400" dirty="0" smtClean="0"/>
              <a:t>tab </a:t>
            </a:r>
            <a:r>
              <a:rPr lang="en-US" sz="2400" dirty="0"/>
              <a:t>and, in the </a:t>
            </a:r>
            <a:r>
              <a:rPr lang="en-US" sz="2400" dirty="0" smtClean="0"/>
              <a:t/>
            </a:r>
            <a:br>
              <a:rPr lang="en-US" sz="2400" dirty="0" smtClean="0"/>
            </a:br>
            <a:r>
              <a:rPr lang="en-US" sz="2400" i="1" dirty="0" smtClean="0"/>
              <a:t>Text </a:t>
            </a:r>
            <a:r>
              <a:rPr lang="en-US" sz="2400" dirty="0"/>
              <a:t>group, click </a:t>
            </a:r>
            <a:r>
              <a:rPr lang="en-US" sz="2400" dirty="0" smtClean="0"/>
              <a:t/>
            </a:r>
            <a:br>
              <a:rPr lang="en-US" sz="2400" dirty="0" smtClean="0"/>
            </a:br>
            <a:r>
              <a:rPr lang="en-US" sz="2400" dirty="0" smtClean="0"/>
              <a:t>the </a:t>
            </a:r>
            <a:r>
              <a:rPr lang="en-US" sz="2400" b="1" dirty="0"/>
              <a:t>WordArt</a:t>
            </a:r>
            <a:r>
              <a:rPr lang="en-US" sz="2400" dirty="0"/>
              <a:t> </a:t>
            </a:r>
            <a:r>
              <a:rPr lang="en-US" sz="2400" dirty="0" smtClean="0"/>
              <a:t/>
            </a:r>
            <a:br>
              <a:rPr lang="en-US" sz="2400" dirty="0" smtClean="0"/>
            </a:br>
            <a:r>
              <a:rPr lang="en-US" sz="2400" dirty="0" smtClean="0"/>
              <a:t>button </a:t>
            </a:r>
            <a:r>
              <a:rPr lang="en-US" sz="2400" dirty="0"/>
              <a:t>to display </a:t>
            </a:r>
            <a:r>
              <a:rPr lang="en-US" sz="2400" dirty="0" smtClean="0"/>
              <a:t/>
            </a:r>
            <a:br>
              <a:rPr lang="en-US" sz="2400" dirty="0" smtClean="0"/>
            </a:br>
            <a:r>
              <a:rPr lang="en-US" sz="2400" dirty="0" smtClean="0"/>
              <a:t>the </a:t>
            </a:r>
            <a:r>
              <a:rPr lang="en-US" sz="2400" dirty="0"/>
              <a:t>menu as </a:t>
            </a:r>
            <a:r>
              <a:rPr lang="en-US" sz="2400" dirty="0" smtClean="0"/>
              <a:t/>
            </a:r>
            <a:br>
              <a:rPr lang="en-US" sz="2400" dirty="0" smtClean="0"/>
            </a:br>
            <a:r>
              <a:rPr lang="en-US" sz="2400" dirty="0" smtClean="0"/>
              <a:t>shown at right.</a:t>
            </a:r>
            <a:endParaRPr lang="en-US" sz="2400" b="1" i="1" dirty="0"/>
          </a:p>
        </p:txBody>
      </p:sp>
      <p:pic>
        <p:nvPicPr>
          <p:cNvPr id="2" name="Picture 1" descr="08.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864" y="3645024"/>
            <a:ext cx="5249814" cy="2619898"/>
          </a:xfrm>
          <a:prstGeom prst="rect">
            <a:avLst/>
          </a:prstGeom>
        </p:spPr>
      </p:pic>
    </p:spTree>
    <p:extLst>
      <p:ext uri="{BB962C8B-B14F-4D97-AF65-F5344CB8AC3E}">
        <p14:creationId xmlns:p14="http://schemas.microsoft.com/office/powerpoint/2010/main" val="8727107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WordArt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In </a:t>
            </a:r>
            <a:r>
              <a:rPr lang="en-US" sz="2300" dirty="0"/>
              <a:t>the </a:t>
            </a:r>
            <a:r>
              <a:rPr lang="en-US" sz="2300" i="1" dirty="0"/>
              <a:t>WordArt</a:t>
            </a:r>
            <a:r>
              <a:rPr lang="en-US" sz="2300" dirty="0"/>
              <a:t> gallery select </a:t>
            </a:r>
            <a:r>
              <a:rPr lang="en-US" sz="2300" b="1" dirty="0"/>
              <a:t>Fill – White, Drop Shadow </a:t>
            </a:r>
            <a:r>
              <a:rPr lang="en-US" sz="2300" dirty="0"/>
              <a:t>(first row third option).</a:t>
            </a:r>
            <a:r>
              <a:rPr lang="en-US" sz="2300" b="1" dirty="0"/>
              <a:t> </a:t>
            </a:r>
            <a:r>
              <a:rPr lang="en-US" sz="2300" dirty="0"/>
              <a:t>The </a:t>
            </a:r>
            <a:r>
              <a:rPr lang="en-US" sz="2300" i="1" dirty="0"/>
              <a:t>Drawing Tools Format</a:t>
            </a:r>
            <a:r>
              <a:rPr lang="en-US" sz="2300" dirty="0"/>
              <a:t> tab opens. The lettering of the Margie’s Travel heading takes on a new appearance and style.</a:t>
            </a:r>
          </a:p>
          <a:p>
            <a:pPr marL="457200" indent="-457200">
              <a:buFont typeface="+mj-lt"/>
              <a:buAutoNum type="arabicPeriod" startAt="3"/>
            </a:pPr>
            <a:r>
              <a:rPr lang="en-US" sz="2300" dirty="0" smtClean="0"/>
              <a:t>The </a:t>
            </a:r>
            <a:r>
              <a:rPr lang="en-US" sz="2300" dirty="0"/>
              <a:t>WordArt heading, </a:t>
            </a:r>
            <a:r>
              <a:rPr lang="en-US" sz="2300" i="1" dirty="0"/>
              <a:t>Margie’s Travel</a:t>
            </a:r>
            <a:r>
              <a:rPr lang="en-US" sz="2300" dirty="0"/>
              <a:t> is selected. A box appears around the WordArt; place your insertion point to the center-right sizing handle until it changes to a double-headed arrow, and drag to the right margin. The subheading automatically moves down one line as you resize the heading.</a:t>
            </a:r>
          </a:p>
          <a:p>
            <a:pPr marL="457200" indent="-457200">
              <a:buFont typeface="+mj-lt"/>
              <a:buAutoNum type="arabicPeriod" startAt="3"/>
            </a:pPr>
            <a:r>
              <a:rPr lang="en-US" sz="2300" dirty="0" smtClean="0"/>
              <a:t>In </a:t>
            </a:r>
            <a:r>
              <a:rPr lang="en-US" sz="2300" dirty="0"/>
              <a:t>the </a:t>
            </a:r>
            <a:r>
              <a:rPr lang="en-US" sz="2300" i="1" dirty="0"/>
              <a:t>WordArt Styles</a:t>
            </a:r>
            <a:r>
              <a:rPr lang="en-US" sz="2300" dirty="0"/>
              <a:t> group of the </a:t>
            </a:r>
            <a:r>
              <a:rPr lang="en-US" sz="2300" i="1" dirty="0"/>
              <a:t>Format</a:t>
            </a:r>
            <a:r>
              <a:rPr lang="en-US" sz="2300" dirty="0"/>
              <a:t> tab, click the </a:t>
            </a:r>
            <a:r>
              <a:rPr lang="en-US" sz="2300" b="1" dirty="0"/>
              <a:t>Text Effects</a:t>
            </a:r>
            <a:r>
              <a:rPr lang="en-US" sz="2300" dirty="0"/>
              <a:t> button, then select </a:t>
            </a:r>
            <a:r>
              <a:rPr lang="en-US" sz="2300" b="1" dirty="0"/>
              <a:t>Transform</a:t>
            </a:r>
            <a:r>
              <a:rPr lang="en-US" sz="2300" dirty="0"/>
              <a:t>, and under the </a:t>
            </a:r>
            <a:r>
              <a:rPr lang="en-US" sz="2300" i="1" dirty="0"/>
              <a:t>Warp</a:t>
            </a:r>
            <a:r>
              <a:rPr lang="en-US" sz="2300" dirty="0"/>
              <a:t> section select </a:t>
            </a:r>
            <a:r>
              <a:rPr lang="en-US" sz="2300" b="1" dirty="0"/>
              <a:t>Inflate</a:t>
            </a:r>
            <a:r>
              <a:rPr lang="en-US" sz="2300" dirty="0"/>
              <a:t> in the first column, sixth option</a:t>
            </a:r>
            <a:r>
              <a:rPr lang="en-US" sz="2300" dirty="0" smtClean="0"/>
              <a:t>.</a:t>
            </a:r>
            <a:endParaRPr lang="en-US" sz="2300" dirty="0"/>
          </a:p>
        </p:txBody>
      </p:sp>
    </p:spTree>
    <p:extLst>
      <p:ext uri="{BB962C8B-B14F-4D97-AF65-F5344CB8AC3E}">
        <p14:creationId xmlns:p14="http://schemas.microsoft.com/office/powerpoint/2010/main" val="4886188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WordArt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000" dirty="0" smtClean="0"/>
              <a:t>The </a:t>
            </a:r>
            <a:r>
              <a:rPr lang="en-US" sz="2000" dirty="0"/>
              <a:t>WordArt, </a:t>
            </a:r>
            <a:r>
              <a:rPr lang="en-US" sz="2000" i="1" dirty="0"/>
              <a:t>Margie’s Travel</a:t>
            </a:r>
            <a:r>
              <a:rPr lang="en-US" sz="2000" dirty="0"/>
              <a:t>,</a:t>
            </a:r>
            <a:r>
              <a:rPr lang="en-US" sz="2000" i="1" dirty="0"/>
              <a:t> </a:t>
            </a:r>
            <a:r>
              <a:rPr lang="en-US" sz="2000" dirty="0"/>
              <a:t>is still selected. In the </a:t>
            </a:r>
            <a:r>
              <a:rPr lang="en-US" sz="2000" i="1" dirty="0"/>
              <a:t>WordArt Styles</a:t>
            </a:r>
            <a:r>
              <a:rPr lang="en-US" sz="2000" dirty="0"/>
              <a:t> group, click the </a:t>
            </a:r>
            <a:r>
              <a:rPr lang="en-US" sz="2000" b="1" dirty="0"/>
              <a:t>Text Fills</a:t>
            </a:r>
            <a:r>
              <a:rPr lang="en-US" sz="2000" dirty="0"/>
              <a:t> button. In the </a:t>
            </a:r>
            <a:r>
              <a:rPr lang="en-US" sz="2000" i="1" dirty="0"/>
              <a:t>Theme Colors</a:t>
            </a:r>
            <a:r>
              <a:rPr lang="en-US" sz="2000" dirty="0"/>
              <a:t>, select </a:t>
            </a:r>
            <a:r>
              <a:rPr lang="en-US" sz="2000" b="1" dirty="0"/>
              <a:t>Dark Blue, Text 2,</a:t>
            </a:r>
            <a:r>
              <a:rPr lang="en-US" sz="2000" dirty="0"/>
              <a:t> </a:t>
            </a:r>
            <a:r>
              <a:rPr lang="en-US" sz="2000" b="1" dirty="0"/>
              <a:t>Darker 25%</a:t>
            </a:r>
            <a:r>
              <a:rPr lang="en-US" sz="2000" dirty="0"/>
              <a:t>.</a:t>
            </a:r>
            <a:r>
              <a:rPr lang="en-US" sz="2000" b="1" dirty="0"/>
              <a:t> </a:t>
            </a:r>
            <a:r>
              <a:rPr lang="en-US" sz="2000" dirty="0"/>
              <a:t>The text is outlined in white while the text coloring is dark blue.</a:t>
            </a:r>
          </a:p>
          <a:p>
            <a:pPr marL="457200" indent="-457200">
              <a:buFont typeface="+mj-lt"/>
              <a:buAutoNum type="arabicPeriod" startAt="6"/>
            </a:pPr>
            <a:r>
              <a:rPr lang="en-US" sz="2000" dirty="0" smtClean="0"/>
              <a:t>In </a:t>
            </a:r>
            <a:r>
              <a:rPr lang="en-US" sz="2000" dirty="0"/>
              <a:t>the </a:t>
            </a:r>
            <a:r>
              <a:rPr lang="en-US" sz="2000" i="1" dirty="0"/>
              <a:t>WordArt Styles</a:t>
            </a:r>
            <a:r>
              <a:rPr lang="en-US" sz="2000" dirty="0"/>
              <a:t> </a:t>
            </a:r>
            <a:r>
              <a:rPr lang="en-US" sz="2000" dirty="0" smtClean="0"/>
              <a:t>group</a:t>
            </a:r>
            <a:r>
              <a:rPr lang="en-US" sz="2000" dirty="0"/>
              <a:t>, click the </a:t>
            </a:r>
            <a:r>
              <a:rPr lang="en-US" sz="2000" dirty="0" smtClean="0"/>
              <a:t/>
            </a:r>
            <a:br>
              <a:rPr lang="en-US" sz="2000" dirty="0" smtClean="0"/>
            </a:br>
            <a:r>
              <a:rPr lang="en-US" sz="2000" i="1" dirty="0" smtClean="0"/>
              <a:t>Text Outline</a:t>
            </a:r>
            <a:r>
              <a:rPr lang="en-US" sz="2000" dirty="0" smtClean="0"/>
              <a:t> </a:t>
            </a:r>
            <a:r>
              <a:rPr lang="en-US" sz="2000" dirty="0"/>
              <a:t>button. Under </a:t>
            </a:r>
            <a:r>
              <a:rPr lang="en-US" sz="2000" dirty="0" smtClean="0"/>
              <a:t>the </a:t>
            </a:r>
            <a:r>
              <a:rPr lang="en-US" sz="2000" i="1" dirty="0" smtClean="0"/>
              <a:t>Theme </a:t>
            </a:r>
            <a:br>
              <a:rPr lang="en-US" sz="2000" i="1" dirty="0" smtClean="0"/>
            </a:br>
            <a:r>
              <a:rPr lang="en-US" sz="2000" i="1" dirty="0" smtClean="0"/>
              <a:t>Colors</a:t>
            </a:r>
            <a:r>
              <a:rPr lang="en-US" sz="2000" dirty="0" smtClean="0"/>
              <a:t> </a:t>
            </a:r>
            <a:r>
              <a:rPr lang="en-US" sz="2000" dirty="0"/>
              <a:t>section of </a:t>
            </a:r>
            <a:r>
              <a:rPr lang="en-US" sz="2000" dirty="0" smtClean="0"/>
              <a:t>the </a:t>
            </a:r>
            <a:r>
              <a:rPr lang="en-US" sz="2000" dirty="0"/>
              <a:t>Text Outline select </a:t>
            </a:r>
            <a:r>
              <a:rPr lang="en-US" sz="2000" dirty="0" smtClean="0"/>
              <a:t/>
            </a:r>
            <a:br>
              <a:rPr lang="en-US" sz="2000" dirty="0" smtClean="0"/>
            </a:br>
            <a:r>
              <a:rPr lang="en-US" sz="2000" b="1" dirty="0" smtClean="0"/>
              <a:t>Red</a:t>
            </a:r>
            <a:r>
              <a:rPr lang="en-US" sz="2000" b="1" dirty="0"/>
              <a:t>, Accent 2,</a:t>
            </a:r>
            <a:r>
              <a:rPr lang="en-US" sz="2000" dirty="0"/>
              <a:t> </a:t>
            </a:r>
            <a:r>
              <a:rPr lang="en-US" sz="2000" b="1" dirty="0"/>
              <a:t>Darker 50</a:t>
            </a:r>
            <a:r>
              <a:rPr lang="en-US" sz="2000" b="1" dirty="0" smtClean="0"/>
              <a:t>%. </a:t>
            </a:r>
            <a:br>
              <a:rPr lang="en-US" sz="2000" b="1" dirty="0" smtClean="0"/>
            </a:br>
            <a:r>
              <a:rPr lang="en-US" sz="2000" dirty="0" smtClean="0"/>
              <a:t>The </a:t>
            </a:r>
            <a:r>
              <a:rPr lang="en-US" sz="2000" dirty="0"/>
              <a:t>document should r</a:t>
            </a:r>
            <a:r>
              <a:rPr lang="en-US" sz="2000" dirty="0" smtClean="0"/>
              <a:t>esemble the </a:t>
            </a:r>
            <a:br>
              <a:rPr lang="en-US" sz="2000" dirty="0" smtClean="0"/>
            </a:br>
            <a:r>
              <a:rPr lang="en-US" sz="2000" dirty="0" smtClean="0"/>
              <a:t>one at right. The </a:t>
            </a:r>
            <a:r>
              <a:rPr lang="en-US" sz="2000" dirty="0"/>
              <a:t>WordArt is formatted </a:t>
            </a:r>
            <a:r>
              <a:rPr lang="en-US" sz="2000" dirty="0" smtClean="0"/>
              <a:t/>
            </a:r>
            <a:br>
              <a:rPr lang="en-US" sz="2000" dirty="0" smtClean="0"/>
            </a:br>
            <a:r>
              <a:rPr lang="en-US" sz="2000" dirty="0" smtClean="0"/>
              <a:t>with </a:t>
            </a:r>
            <a:r>
              <a:rPr lang="en-US" sz="2000" dirty="0"/>
              <a:t>a red outline.</a:t>
            </a:r>
          </a:p>
          <a:p>
            <a:pPr marL="457200" indent="-457200">
              <a:buFont typeface="+mj-lt"/>
              <a:buAutoNum type="arabicPeriod" startAt="8"/>
            </a:pPr>
            <a:r>
              <a:rPr lang="en-US" sz="2000" b="1" dirty="0"/>
              <a:t>SAVE</a:t>
            </a:r>
            <a:r>
              <a:rPr lang="en-US" sz="2000" dirty="0"/>
              <a:t> the document as </a:t>
            </a:r>
            <a:r>
              <a:rPr lang="en-US" sz="2000" b="1" i="1" dirty="0"/>
              <a:t>travel_flowchart2</a:t>
            </a:r>
            <a:r>
              <a:rPr lang="en-US" sz="2000" dirty="0"/>
              <a:t> in your USB flash drive in the lesson folder and close the file.</a:t>
            </a:r>
          </a:p>
          <a:p>
            <a:r>
              <a:rPr lang="en-US" sz="2000" b="1" dirty="0"/>
              <a:t>LEAVE</a:t>
            </a:r>
            <a:r>
              <a:rPr lang="en-US" sz="2000" dirty="0"/>
              <a:t> the document open to use in the next exercise.</a:t>
            </a:r>
          </a:p>
          <a:p>
            <a:endParaRPr lang="en-US" sz="2000" dirty="0"/>
          </a:p>
          <a:p>
            <a:endParaRPr lang="en-US" sz="2000" dirty="0"/>
          </a:p>
          <a:p>
            <a:endParaRPr lang="en-US" sz="2400" dirty="0"/>
          </a:p>
        </p:txBody>
      </p:sp>
      <p:pic>
        <p:nvPicPr>
          <p:cNvPr id="2" name="Picture 1" descr="08.3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2709808"/>
            <a:ext cx="3068928" cy="2283583"/>
          </a:xfrm>
          <a:prstGeom prst="rect">
            <a:avLst/>
          </a:prstGeom>
        </p:spPr>
      </p:pic>
    </p:spTree>
    <p:extLst>
      <p:ext uri="{BB962C8B-B14F-4D97-AF65-F5344CB8AC3E}">
        <p14:creationId xmlns:p14="http://schemas.microsoft.com/office/powerpoint/2010/main" val="10558351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Using SmartArt Graphics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SmartArt </a:t>
            </a:r>
            <a:r>
              <a:rPr lang="en-US" sz="2400" b="1" i="1" dirty="0"/>
              <a:t>graphics</a:t>
            </a:r>
            <a:r>
              <a:rPr lang="en-US" sz="2400" dirty="0"/>
              <a:t> are visual representations of information that can help communicate your message or ideas more effectively. </a:t>
            </a:r>
            <a:endParaRPr lang="en-US" sz="2400" dirty="0" smtClean="0"/>
          </a:p>
          <a:p>
            <a:r>
              <a:rPr lang="en-US" sz="2400" dirty="0" smtClean="0"/>
              <a:t>SmartArt </a:t>
            </a:r>
            <a:r>
              <a:rPr lang="en-US" sz="2400" dirty="0"/>
              <a:t>graphics and designer-quality illustrations can contribute to eye-catching documents that draw the attention of the target audience. </a:t>
            </a:r>
            <a:endParaRPr lang="en-US" sz="2400" dirty="0" smtClean="0"/>
          </a:p>
          <a:p>
            <a:r>
              <a:rPr lang="en-US" sz="2400" dirty="0" smtClean="0"/>
              <a:t>The table on the next slide </a:t>
            </a:r>
            <a:r>
              <a:rPr lang="en-US" sz="2400" dirty="0"/>
              <a:t>gives some examples of the type of information you can display with each category of SmartArt graphics. </a:t>
            </a:r>
            <a:endParaRPr lang="en-US" sz="2400" dirty="0" smtClean="0"/>
          </a:p>
          <a:p>
            <a:r>
              <a:rPr lang="en-US" sz="2400" dirty="0" smtClean="0"/>
              <a:t>Earlier </a:t>
            </a:r>
            <a:r>
              <a:rPr lang="en-US" sz="2400" dirty="0"/>
              <a:t>in this lesson, you learned to convert pictures to SmartArt with captions</a:t>
            </a:r>
            <a:r>
              <a:rPr lang="en-US" sz="2400" dirty="0" smtClean="0"/>
              <a:t>.</a:t>
            </a:r>
            <a:endParaRPr lang="en-US" sz="2400" dirty="0"/>
          </a:p>
          <a:p>
            <a:endParaRPr lang="en-US" sz="2400" dirty="0"/>
          </a:p>
        </p:txBody>
      </p:sp>
    </p:spTree>
    <p:extLst>
      <p:ext uri="{BB962C8B-B14F-4D97-AF65-F5344CB8AC3E}">
        <p14:creationId xmlns:p14="http://schemas.microsoft.com/office/powerpoint/2010/main" val="26833557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Using SmartArt Graphics</a:t>
            </a:r>
            <a:endParaRPr lang="en-US" dirty="0" smtClean="0">
              <a:ea typeface="+mj-ea"/>
              <a:cs typeface="+mj-cs"/>
            </a:endParaRPr>
          </a:p>
        </p:txBody>
      </p:sp>
      <p:sp>
        <p:nvSpPr>
          <p:cNvPr id="21506" name="Rectangle 3"/>
          <p:cNvSpPr>
            <a:spLocks noGrp="1" noChangeArrowheads="1"/>
          </p:cNvSpPr>
          <p:nvPr>
            <p:ph type="body" idx="1"/>
          </p:nvPr>
        </p:nvSpPr>
        <p:spPr>
          <a:xfrm>
            <a:off x="457200" y="5373216"/>
            <a:ext cx="8229600" cy="1103784"/>
          </a:xfrm>
        </p:spPr>
        <p:txBody>
          <a:bodyPr/>
          <a:lstStyle/>
          <a:p>
            <a:r>
              <a:rPr lang="en-US" sz="2400" dirty="0"/>
              <a:t> In </a:t>
            </a:r>
            <a:r>
              <a:rPr lang="en-US" sz="2400" dirty="0" smtClean="0"/>
              <a:t>the following exercise</a:t>
            </a:r>
            <a:r>
              <a:rPr lang="en-US" sz="2400" dirty="0"/>
              <a:t>, you learn to insert SmartArt graphics into Word documents and add a caption to the graphics.</a:t>
            </a:r>
          </a:p>
        </p:txBody>
      </p:sp>
      <p:pic>
        <p:nvPicPr>
          <p:cNvPr id="2" name="Picture 1" descr="table08.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235" y="1656082"/>
            <a:ext cx="8127530" cy="3373118"/>
          </a:xfrm>
          <a:prstGeom prst="rect">
            <a:avLst/>
          </a:prstGeom>
        </p:spPr>
      </p:pic>
    </p:spTree>
    <p:extLst>
      <p:ext uri="{BB962C8B-B14F-4D97-AF65-F5344CB8AC3E}">
        <p14:creationId xmlns:p14="http://schemas.microsoft.com/office/powerpoint/2010/main" val="9656917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Use SmartArt Graphics</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smtClean="0"/>
              <a:t>OPEN</a:t>
            </a:r>
            <a:r>
              <a:rPr lang="en-US" sz="2000" dirty="0" smtClean="0"/>
              <a:t> </a:t>
            </a:r>
            <a:r>
              <a:rPr lang="en-US" sz="2000" dirty="0"/>
              <a:t>a new, blank document.</a:t>
            </a:r>
          </a:p>
          <a:p>
            <a:pPr marL="457200" indent="-457200">
              <a:buFont typeface="+mj-lt"/>
              <a:buAutoNum type="arabicPeriod"/>
            </a:pPr>
            <a:r>
              <a:rPr lang="en-US" sz="2000" dirty="0" smtClean="0"/>
              <a:t>Click </a:t>
            </a:r>
            <a:r>
              <a:rPr lang="en-US" sz="2000" dirty="0"/>
              <a:t>the </a:t>
            </a:r>
            <a:r>
              <a:rPr lang="en-US" sz="2000" b="1" dirty="0"/>
              <a:t>Insert</a:t>
            </a:r>
            <a:r>
              <a:rPr lang="en-US" sz="2000" dirty="0"/>
              <a:t> tab, in the </a:t>
            </a:r>
            <a:r>
              <a:rPr lang="en-US" sz="2000" i="1" dirty="0"/>
              <a:t>Illustrations</a:t>
            </a:r>
            <a:r>
              <a:rPr lang="en-US" sz="2000" dirty="0"/>
              <a:t> group, click the </a:t>
            </a:r>
            <a:r>
              <a:rPr lang="en-US" sz="2000" b="1" dirty="0"/>
              <a:t>SmartArt</a:t>
            </a:r>
            <a:r>
              <a:rPr lang="en-US" sz="2000" dirty="0"/>
              <a:t> button. The </a:t>
            </a:r>
            <a:r>
              <a:rPr lang="en-US" sz="2000" i="1" dirty="0"/>
              <a:t>Choose a SmartArt Graphic</a:t>
            </a:r>
            <a:r>
              <a:rPr lang="en-US" sz="2000" dirty="0"/>
              <a:t> dialog box appears.</a:t>
            </a:r>
          </a:p>
          <a:p>
            <a:pPr marL="457200" indent="-457200">
              <a:buFont typeface="+mj-lt"/>
              <a:buAutoNum type="arabicPeriod"/>
            </a:pPr>
            <a:r>
              <a:rPr lang="en-US" sz="2000" dirty="0" smtClean="0"/>
              <a:t>Click </a:t>
            </a:r>
            <a:r>
              <a:rPr lang="en-US" sz="2000" dirty="0"/>
              <a:t>the </a:t>
            </a:r>
            <a:r>
              <a:rPr lang="en-US" sz="2000" b="1" dirty="0"/>
              <a:t>Relationship</a:t>
            </a:r>
            <a:r>
              <a:rPr lang="en-US" sz="2000" dirty="0"/>
              <a:t> </a:t>
            </a:r>
            <a:r>
              <a:rPr lang="en-US" sz="2000" dirty="0" smtClean="0"/>
              <a:t/>
            </a:r>
            <a:br>
              <a:rPr lang="en-US" sz="2000" dirty="0" smtClean="0"/>
            </a:br>
            <a:r>
              <a:rPr lang="en-US" sz="2000" dirty="0" smtClean="0"/>
              <a:t>category </a:t>
            </a:r>
            <a:r>
              <a:rPr lang="en-US" sz="2000" dirty="0"/>
              <a:t>and then </a:t>
            </a:r>
            <a:r>
              <a:rPr lang="en-US" sz="2000" dirty="0" smtClean="0"/>
              <a:t/>
            </a:r>
            <a:br>
              <a:rPr lang="en-US" sz="2000" dirty="0" smtClean="0"/>
            </a:br>
            <a:r>
              <a:rPr lang="en-US" sz="2000" dirty="0" smtClean="0"/>
              <a:t>select </a:t>
            </a:r>
            <a:r>
              <a:rPr lang="en-US" sz="2000" b="1" dirty="0"/>
              <a:t>Equation</a:t>
            </a:r>
            <a:r>
              <a:rPr lang="en-US" sz="2000" dirty="0"/>
              <a:t> as </a:t>
            </a:r>
            <a:r>
              <a:rPr lang="en-US" sz="2000" dirty="0" smtClean="0"/>
              <a:t/>
            </a:r>
            <a:br>
              <a:rPr lang="en-US" sz="2000" dirty="0" smtClean="0"/>
            </a:br>
            <a:r>
              <a:rPr lang="en-US" sz="2000" dirty="0" smtClean="0"/>
              <a:t>shown at right. </a:t>
            </a:r>
            <a:r>
              <a:rPr lang="en-US" sz="2000" dirty="0"/>
              <a:t>Use </a:t>
            </a:r>
            <a:r>
              <a:rPr lang="en-US" sz="2000" dirty="0" smtClean="0"/>
              <a:t/>
            </a:r>
            <a:br>
              <a:rPr lang="en-US" sz="2000" dirty="0" smtClean="0"/>
            </a:br>
            <a:r>
              <a:rPr lang="en-US" sz="2000" dirty="0" smtClean="0"/>
              <a:t>the </a:t>
            </a:r>
            <a:r>
              <a:rPr lang="en-US" sz="2000" dirty="0"/>
              <a:t>scroll bar to locate </a:t>
            </a:r>
            <a:r>
              <a:rPr lang="en-US" sz="2000" dirty="0" smtClean="0"/>
              <a:t/>
            </a:r>
            <a:br>
              <a:rPr lang="en-US" sz="2000" dirty="0" smtClean="0"/>
            </a:br>
            <a:r>
              <a:rPr lang="en-US" sz="2000" dirty="0" smtClean="0"/>
              <a:t>the </a:t>
            </a:r>
            <a:r>
              <a:rPr lang="en-US" sz="2000" dirty="0"/>
              <a:t>equation graphic </a:t>
            </a:r>
            <a:r>
              <a:rPr lang="en-US" sz="2000" dirty="0" smtClean="0"/>
              <a:t/>
            </a:r>
            <a:br>
              <a:rPr lang="en-US" sz="2000" dirty="0" smtClean="0"/>
            </a:br>
            <a:r>
              <a:rPr lang="en-US" sz="2000" dirty="0" smtClean="0"/>
              <a:t>in </a:t>
            </a:r>
            <a:r>
              <a:rPr lang="en-US" sz="2000" dirty="0"/>
              <a:t>the third column </a:t>
            </a:r>
            <a:r>
              <a:rPr lang="en-US" sz="2000" dirty="0" smtClean="0"/>
              <a:t/>
            </a:r>
            <a:br>
              <a:rPr lang="en-US" sz="2000" dirty="0" smtClean="0"/>
            </a:br>
            <a:r>
              <a:rPr lang="en-US" sz="2000" dirty="0" smtClean="0"/>
              <a:t>sixth </a:t>
            </a:r>
            <a:r>
              <a:rPr lang="en-US" sz="2000" dirty="0"/>
              <a:t>option</a:t>
            </a:r>
            <a:r>
              <a:rPr lang="en-US" sz="2000" dirty="0" smtClean="0"/>
              <a:t>.</a:t>
            </a:r>
          </a:p>
          <a:p>
            <a:pPr marL="457200" indent="-457200">
              <a:buFont typeface="+mj-lt"/>
              <a:buAutoNum type="arabicPeriod"/>
            </a:pPr>
            <a:r>
              <a:rPr lang="en-US" sz="2000" dirty="0"/>
              <a:t>Click </a:t>
            </a:r>
            <a:r>
              <a:rPr lang="en-US" sz="2000" b="1" dirty="0"/>
              <a:t>OK</a:t>
            </a:r>
            <a:r>
              <a:rPr lang="en-US" sz="2000" dirty="0"/>
              <a:t> to insert the Equation SmartArt graphic into your document. The placeholders are placed in the graphic and ready for you to key information. Text can be keyed in the placeholders or in the Text </a:t>
            </a:r>
            <a:r>
              <a:rPr lang="en-US" sz="2000" dirty="0" smtClean="0"/>
              <a:t>Pane</a:t>
            </a:r>
            <a:endParaRPr lang="en-US" sz="2000" dirty="0"/>
          </a:p>
        </p:txBody>
      </p:sp>
      <p:pic>
        <p:nvPicPr>
          <p:cNvPr id="2" name="Picture 1" descr="08.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520" y="2708920"/>
            <a:ext cx="5079688" cy="2066807"/>
          </a:xfrm>
          <a:prstGeom prst="rect">
            <a:avLst/>
          </a:prstGeom>
        </p:spPr>
      </p:pic>
    </p:spTree>
    <p:extLst>
      <p:ext uri="{BB962C8B-B14F-4D97-AF65-F5344CB8AC3E}">
        <p14:creationId xmlns:p14="http://schemas.microsoft.com/office/powerpoint/2010/main" val="31752893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SmartArt Graphics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000" dirty="0" smtClean="0"/>
              <a:t>On </a:t>
            </a:r>
            <a:r>
              <a:rPr lang="en-US" sz="2000" dirty="0"/>
              <a:t>the </a:t>
            </a:r>
            <a:r>
              <a:rPr lang="en-US" sz="2000" i="1" dirty="0"/>
              <a:t>Design</a:t>
            </a:r>
            <a:r>
              <a:rPr lang="en-US" sz="2000" dirty="0"/>
              <a:t> tab, </a:t>
            </a:r>
            <a:r>
              <a:rPr lang="en-US" sz="2000" dirty="0" smtClean="0"/>
              <a:t>click </a:t>
            </a:r>
            <a:r>
              <a:rPr lang="en-US" sz="2000" dirty="0"/>
              <a:t>the </a:t>
            </a:r>
            <a:r>
              <a:rPr lang="en-US" sz="2000" b="1" dirty="0"/>
              <a:t>Text </a:t>
            </a:r>
            <a:r>
              <a:rPr lang="en-US" sz="2000" b="1" dirty="0" smtClean="0"/>
              <a:t/>
            </a:r>
            <a:br>
              <a:rPr lang="en-US" sz="2000" b="1" dirty="0" smtClean="0"/>
            </a:br>
            <a:r>
              <a:rPr lang="en-US" sz="2000" b="1" dirty="0" smtClean="0"/>
              <a:t>Pane</a:t>
            </a:r>
            <a:r>
              <a:rPr lang="en-US" sz="2000" dirty="0" smtClean="0"/>
              <a:t> button </a:t>
            </a:r>
            <a:r>
              <a:rPr lang="en-US" sz="2000" dirty="0"/>
              <a:t>to enable</a:t>
            </a:r>
            <a:r>
              <a:rPr lang="en-US" sz="2000" dirty="0" smtClean="0"/>
              <a:t>—the </a:t>
            </a:r>
            <a:r>
              <a:rPr lang="en-US" sz="2000" dirty="0"/>
              <a:t>text </a:t>
            </a:r>
            <a:r>
              <a:rPr lang="en-US" sz="2000" dirty="0" smtClean="0"/>
              <a:t/>
            </a:r>
            <a:br>
              <a:rPr lang="en-US" sz="2000" dirty="0" smtClean="0"/>
            </a:br>
            <a:r>
              <a:rPr lang="en-US" sz="2000" dirty="0" smtClean="0"/>
              <a:t>pane appears </a:t>
            </a:r>
            <a:r>
              <a:rPr lang="en-US" sz="2000" dirty="0"/>
              <a:t>enabling </a:t>
            </a:r>
            <a:r>
              <a:rPr lang="en-US" sz="2000" dirty="0" smtClean="0"/>
              <a:t>you </a:t>
            </a:r>
            <a:r>
              <a:rPr lang="en-US" sz="2000" dirty="0"/>
              <a:t>to key </a:t>
            </a:r>
            <a:r>
              <a:rPr lang="en-US" sz="2000" dirty="0" smtClean="0"/>
              <a:t/>
            </a:r>
            <a:br>
              <a:rPr lang="en-US" sz="2000" dirty="0" smtClean="0"/>
            </a:br>
            <a:r>
              <a:rPr lang="en-US" sz="2000" dirty="0" smtClean="0"/>
              <a:t>text </a:t>
            </a:r>
            <a:r>
              <a:rPr lang="en-US" sz="2000" dirty="0"/>
              <a:t>in </a:t>
            </a:r>
            <a:r>
              <a:rPr lang="en-US" sz="2000" dirty="0" smtClean="0"/>
              <a:t>each </a:t>
            </a:r>
            <a:r>
              <a:rPr lang="en-US" sz="2000" dirty="0"/>
              <a:t>element of </a:t>
            </a:r>
            <a:r>
              <a:rPr lang="en-US" sz="2000" dirty="0" smtClean="0"/>
              <a:t>the </a:t>
            </a:r>
            <a:r>
              <a:rPr lang="en-US" sz="2000" dirty="0"/>
              <a:t>graphic </a:t>
            </a:r>
            <a:r>
              <a:rPr lang="en-US" sz="2000" dirty="0" smtClean="0"/>
              <a:t/>
            </a:r>
            <a:br>
              <a:rPr lang="en-US" sz="2000" dirty="0" smtClean="0"/>
            </a:br>
            <a:r>
              <a:rPr lang="en-US" sz="2000" dirty="0" smtClean="0"/>
              <a:t>equation</a:t>
            </a:r>
            <a:r>
              <a:rPr lang="en-US" sz="2000" dirty="0"/>
              <a:t>. The first placeholder is </a:t>
            </a:r>
            <a:r>
              <a:rPr lang="en-US" sz="2000" dirty="0" smtClean="0"/>
              <a:t/>
            </a:r>
            <a:br>
              <a:rPr lang="en-US" sz="2000" dirty="0" smtClean="0"/>
            </a:br>
            <a:r>
              <a:rPr lang="en-US" sz="2000" dirty="0" smtClean="0"/>
              <a:t>selected </a:t>
            </a:r>
            <a:r>
              <a:rPr lang="en-US" sz="2000" dirty="0"/>
              <a:t>by default and ready for </a:t>
            </a:r>
            <a:r>
              <a:rPr lang="en-US" sz="2000" dirty="0" smtClean="0"/>
              <a:t/>
            </a:r>
            <a:br>
              <a:rPr lang="en-US" sz="2000" dirty="0" smtClean="0"/>
            </a:br>
            <a:r>
              <a:rPr lang="en-US" sz="2000" dirty="0" smtClean="0"/>
              <a:t>you </a:t>
            </a:r>
            <a:r>
              <a:rPr lang="en-US" sz="2000" dirty="0"/>
              <a:t>to key text as shown </a:t>
            </a:r>
            <a:r>
              <a:rPr lang="en-US" sz="2000" dirty="0" smtClean="0"/>
              <a:t>above.</a:t>
            </a:r>
          </a:p>
          <a:p>
            <a:pPr marL="457200" indent="-457200">
              <a:buFont typeface="+mj-lt"/>
              <a:buAutoNum type="arabicPeriod" startAt="4"/>
            </a:pPr>
            <a:r>
              <a:rPr lang="en-US" sz="2000" dirty="0"/>
              <a:t>Key the information as displayed </a:t>
            </a:r>
            <a:r>
              <a:rPr lang="en-US" sz="2000" dirty="0" smtClean="0"/>
              <a:t/>
            </a:r>
            <a:br>
              <a:rPr lang="en-US" sz="2000" dirty="0" smtClean="0"/>
            </a:br>
            <a:r>
              <a:rPr lang="en-US" sz="2000" dirty="0" smtClean="0"/>
              <a:t>at right. </a:t>
            </a:r>
            <a:r>
              <a:rPr lang="en-US" sz="2000" dirty="0"/>
              <a:t>Click to move to the next </a:t>
            </a:r>
            <a:r>
              <a:rPr lang="en-US" sz="2000" dirty="0" smtClean="0"/>
              <a:t/>
            </a:r>
            <a:br>
              <a:rPr lang="en-US" sz="2000" dirty="0" smtClean="0"/>
            </a:br>
            <a:r>
              <a:rPr lang="en-US" sz="2000" dirty="0" smtClean="0"/>
              <a:t>element </a:t>
            </a:r>
            <a:r>
              <a:rPr lang="en-US" sz="2000" dirty="0"/>
              <a:t>and key the remaining </a:t>
            </a:r>
            <a:r>
              <a:rPr lang="en-US" sz="2000" dirty="0" smtClean="0"/>
              <a:t/>
            </a:r>
            <a:br>
              <a:rPr lang="en-US" sz="2000" dirty="0" smtClean="0"/>
            </a:br>
            <a:r>
              <a:rPr lang="en-US" sz="2000" dirty="0" smtClean="0"/>
              <a:t>text</a:t>
            </a:r>
            <a:r>
              <a:rPr lang="en-US" sz="2000" dirty="0"/>
              <a:t>. As you key text, Word </a:t>
            </a:r>
            <a:r>
              <a:rPr lang="en-US" sz="2000" dirty="0" smtClean="0"/>
              <a:t>auto-</a:t>
            </a:r>
            <a:br>
              <a:rPr lang="en-US" sz="2000" dirty="0" smtClean="0"/>
            </a:br>
            <a:r>
              <a:rPr lang="en-US" sz="2000" dirty="0" smtClean="0"/>
              <a:t>matically </a:t>
            </a:r>
            <a:r>
              <a:rPr lang="en-US" sz="2000" dirty="0"/>
              <a:t>adjusts the text to fit in </a:t>
            </a:r>
            <a:r>
              <a:rPr lang="en-US" sz="2000" dirty="0" smtClean="0"/>
              <a:t/>
            </a:r>
            <a:br>
              <a:rPr lang="en-US" sz="2000" dirty="0" smtClean="0"/>
            </a:br>
            <a:r>
              <a:rPr lang="en-US" sz="2000" dirty="0" smtClean="0"/>
              <a:t>the </a:t>
            </a:r>
            <a:r>
              <a:rPr lang="en-US" sz="2000" dirty="0"/>
              <a:t>graphic. If you press the </a:t>
            </a:r>
            <a:r>
              <a:rPr lang="en-US" sz="2000" b="1" dirty="0"/>
              <a:t>Enter</a:t>
            </a:r>
            <a:r>
              <a:rPr lang="en-US" sz="2000" dirty="0"/>
              <a:t> key at the end, another element is added to the equation. Click the </a:t>
            </a:r>
            <a:r>
              <a:rPr lang="en-US" sz="2000" b="1" dirty="0"/>
              <a:t>Close</a:t>
            </a:r>
            <a:r>
              <a:rPr lang="en-US" sz="2000" dirty="0"/>
              <a:t> button in the Text Pane or in the Create Graphic group; click the </a:t>
            </a:r>
            <a:r>
              <a:rPr lang="en-US" sz="2000" b="1" dirty="0"/>
              <a:t>Text Pane</a:t>
            </a:r>
            <a:r>
              <a:rPr lang="en-US" sz="2000" dirty="0"/>
              <a:t> button to close.</a:t>
            </a:r>
          </a:p>
          <a:p>
            <a:pPr marL="457200" indent="-457200">
              <a:buFont typeface="+mj-lt"/>
              <a:buAutoNum type="arabicPeriod" startAt="4"/>
            </a:pPr>
            <a:endParaRPr lang="en-US" sz="2000" dirty="0"/>
          </a:p>
        </p:txBody>
      </p:sp>
      <p:pic>
        <p:nvPicPr>
          <p:cNvPr id="2" name="Picture 1" descr="08.3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8400" y="1648336"/>
            <a:ext cx="3291749" cy="1736255"/>
          </a:xfrm>
          <a:prstGeom prst="rect">
            <a:avLst/>
          </a:prstGeom>
        </p:spPr>
      </p:pic>
      <p:pic>
        <p:nvPicPr>
          <p:cNvPr id="5" name="Picture 4" descr="08.3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3861048"/>
            <a:ext cx="3618795" cy="1412297"/>
          </a:xfrm>
          <a:prstGeom prst="rect">
            <a:avLst/>
          </a:prstGeom>
        </p:spPr>
      </p:pic>
    </p:spTree>
    <p:extLst>
      <p:ext uri="{BB962C8B-B14F-4D97-AF65-F5344CB8AC3E}">
        <p14:creationId xmlns:p14="http://schemas.microsoft.com/office/powerpoint/2010/main" val="39154248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SmartArt Graphics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000" dirty="0" smtClean="0"/>
              <a:t>In </a:t>
            </a:r>
            <a:r>
              <a:rPr lang="en-US" sz="2000" dirty="0"/>
              <a:t>the </a:t>
            </a:r>
            <a:r>
              <a:rPr lang="en-US" sz="2000" i="1" dirty="0"/>
              <a:t>Design</a:t>
            </a:r>
            <a:r>
              <a:rPr lang="en-US" sz="2000" dirty="0"/>
              <a:t> tab, in the </a:t>
            </a:r>
            <a:r>
              <a:rPr lang="en-US" sz="2000" i="1" dirty="0"/>
              <a:t>Layouts</a:t>
            </a:r>
            <a:r>
              <a:rPr lang="en-US" sz="2000" dirty="0"/>
              <a:t> group, click the drop-down arrow at the </a:t>
            </a:r>
            <a:r>
              <a:rPr lang="en-US" sz="2000" b="1" dirty="0"/>
              <a:t>More </a:t>
            </a:r>
            <a:r>
              <a:rPr lang="en-US" sz="2000" dirty="0"/>
              <a:t>arrow to produce the </a:t>
            </a:r>
            <a:r>
              <a:rPr lang="en-US" sz="2000" i="1" dirty="0"/>
              <a:t>Layouts</a:t>
            </a:r>
            <a:r>
              <a:rPr lang="en-US" sz="2000" dirty="0"/>
              <a:t> gallery, then select </a:t>
            </a:r>
            <a:r>
              <a:rPr lang="en-US" sz="2000" b="1" dirty="0"/>
              <a:t>More Layouts</a:t>
            </a:r>
            <a:r>
              <a:rPr lang="en-US" sz="2000" dirty="0"/>
              <a:t>. The </a:t>
            </a:r>
            <a:r>
              <a:rPr lang="en-US" sz="2000" i="1" dirty="0"/>
              <a:t>Choose a SmartArt Graphic</a:t>
            </a:r>
            <a:r>
              <a:rPr lang="en-US" sz="2000" dirty="0"/>
              <a:t> dialog box appears. Select </a:t>
            </a:r>
            <a:r>
              <a:rPr lang="en-US" sz="2000" b="1" dirty="0"/>
              <a:t>Picture</a:t>
            </a:r>
            <a:r>
              <a:rPr lang="en-US" sz="2000" dirty="0"/>
              <a:t>, then select </a:t>
            </a:r>
            <a:r>
              <a:rPr lang="en-US" sz="2000" b="1" dirty="0"/>
              <a:t>Bubble Picture List </a:t>
            </a:r>
            <a:r>
              <a:rPr lang="en-US" sz="2000" dirty="0"/>
              <a:t>(third column sixth option) from the menu that appears. Click </a:t>
            </a:r>
            <a:r>
              <a:rPr lang="en-US" sz="2000" b="1" dirty="0"/>
              <a:t>OK</a:t>
            </a:r>
            <a:r>
              <a:rPr lang="en-US" sz="2000" dirty="0"/>
              <a:t>. The equation’s graphic is replaced with the Bubble Picture List, and text is carried over to the new layout. The text you added in step 5 now appears as captions beside the bubbles in the SmartArt graphic. An image icon appears in the middle of each circle</a:t>
            </a:r>
            <a:r>
              <a:rPr lang="en-US" sz="2000" dirty="0" smtClean="0"/>
              <a:t>.</a:t>
            </a:r>
          </a:p>
          <a:p>
            <a:pPr marL="457200" indent="-457200">
              <a:buFont typeface="+mj-lt"/>
              <a:buAutoNum type="arabicPeriod" startAt="6"/>
            </a:pPr>
            <a:r>
              <a:rPr lang="en-US" sz="2000" dirty="0"/>
              <a:t>To add an image to a bubble, click the first </a:t>
            </a:r>
            <a:r>
              <a:rPr lang="en-US" sz="2000" b="1" dirty="0"/>
              <a:t>image icon</a:t>
            </a:r>
            <a:r>
              <a:rPr lang="en-US" sz="2000" dirty="0"/>
              <a:t> for the Palm Trees; the default </a:t>
            </a:r>
            <a:r>
              <a:rPr lang="en-US" sz="2000" i="1" dirty="0"/>
              <a:t>Insert Pictures</a:t>
            </a:r>
            <a:r>
              <a:rPr lang="en-US" sz="2000" dirty="0"/>
              <a:t> dialog box opens. Use the scroll bar to locate your USB flash drive and click the lesson folder. Click the image for the </a:t>
            </a:r>
            <a:r>
              <a:rPr lang="en-US" sz="2000" b="1" dirty="0"/>
              <a:t>palms</a:t>
            </a:r>
            <a:r>
              <a:rPr lang="en-US" sz="2000" dirty="0"/>
              <a:t> to select, then click </a:t>
            </a:r>
            <a:r>
              <a:rPr lang="en-US" sz="2000" b="1" dirty="0"/>
              <a:t>Open</a:t>
            </a:r>
            <a:r>
              <a:rPr lang="en-US" sz="2000" dirty="0"/>
              <a:t> or </a:t>
            </a:r>
            <a:r>
              <a:rPr lang="en-US" sz="2000" b="1" dirty="0"/>
              <a:t>double-click</a:t>
            </a:r>
            <a:r>
              <a:rPr lang="en-US" sz="2000" dirty="0"/>
              <a:t> on image. The image is inserted in the first bubble and is automatically resized and adjusted</a:t>
            </a:r>
            <a:r>
              <a:rPr lang="en-US" sz="2000" dirty="0" smtClean="0"/>
              <a:t>.</a:t>
            </a:r>
            <a:endParaRPr lang="en-US" sz="2000" dirty="0"/>
          </a:p>
        </p:txBody>
      </p:sp>
    </p:spTree>
    <p:extLst>
      <p:ext uri="{BB962C8B-B14F-4D97-AF65-F5344CB8AC3E}">
        <p14:creationId xmlns:p14="http://schemas.microsoft.com/office/powerpoint/2010/main" val="1776368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Pictures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be sure to </a:t>
            </a:r>
            <a:r>
              <a:rPr lang="en-US" sz="2400" b="1" dirty="0"/>
              <a:t>LAUNCH</a:t>
            </a:r>
            <a:r>
              <a:rPr lang="en-US" sz="2400" dirty="0"/>
              <a:t> Microsoft Word.</a:t>
            </a:r>
          </a:p>
          <a:p>
            <a:pPr marL="457200" indent="-457200">
              <a:buFont typeface="+mj-lt"/>
              <a:buAutoNum type="arabicPeriod"/>
            </a:pPr>
            <a:r>
              <a:rPr lang="en-US" sz="2400" dirty="0" smtClean="0"/>
              <a:t>On </a:t>
            </a:r>
            <a:r>
              <a:rPr lang="en-US" sz="2400" dirty="0"/>
              <a:t>a blank page, key </a:t>
            </a:r>
            <a:r>
              <a:rPr lang="en-US" sz="2400" b="1" dirty="0"/>
              <a:t>Visit the Palm Trees of California</a:t>
            </a:r>
            <a:r>
              <a:rPr lang="en-US" sz="2400" dirty="0"/>
              <a:t>.</a:t>
            </a:r>
            <a:r>
              <a:rPr lang="en-US" sz="2400" b="1" dirty="0"/>
              <a:t> </a:t>
            </a:r>
            <a:r>
              <a:rPr lang="en-US" sz="2400" dirty="0"/>
              <a:t>Select the text and right-click to display the Mini toolbar. Change the font of the title to </a:t>
            </a:r>
            <a:r>
              <a:rPr lang="en-US" sz="2400" b="1" dirty="0"/>
              <a:t>Cambria</a:t>
            </a:r>
            <a:r>
              <a:rPr lang="en-US" sz="2400" dirty="0"/>
              <a:t>, and the font size to </a:t>
            </a:r>
            <a:r>
              <a:rPr lang="en-US" sz="2400" b="1" dirty="0"/>
              <a:t>28</a:t>
            </a:r>
            <a:r>
              <a:rPr lang="en-US" sz="2400" dirty="0"/>
              <a:t> </a:t>
            </a:r>
            <a:r>
              <a:rPr lang="en-US" sz="2400" b="1" dirty="0"/>
              <a:t>pt.</a:t>
            </a:r>
            <a:r>
              <a:rPr lang="en-US" sz="2400" dirty="0"/>
              <a:t> and then center on page. Deselect text.</a:t>
            </a:r>
          </a:p>
          <a:p>
            <a:pPr marL="457200" indent="-457200">
              <a:buFont typeface="+mj-lt"/>
              <a:buAutoNum type="arabicPeriod"/>
            </a:pPr>
            <a:r>
              <a:rPr lang="en-US" sz="2400" dirty="0" smtClean="0"/>
              <a:t>Press </a:t>
            </a:r>
            <a:r>
              <a:rPr lang="en-US" sz="2400" b="1" dirty="0"/>
              <a:t>Enter</a:t>
            </a:r>
            <a:r>
              <a:rPr lang="en-US" sz="2400" dirty="0"/>
              <a:t>.</a:t>
            </a:r>
          </a:p>
          <a:p>
            <a:pPr marL="457200" indent="-457200">
              <a:buFont typeface="+mj-lt"/>
              <a:buAutoNum type="arabicPeriod"/>
            </a:pPr>
            <a:r>
              <a:rPr lang="en-US" sz="2400" dirty="0" smtClean="0"/>
              <a:t>Click </a:t>
            </a:r>
            <a:r>
              <a:rPr lang="en-US" sz="2400" dirty="0"/>
              <a:t>the </a:t>
            </a:r>
            <a:r>
              <a:rPr lang="en-US" sz="2400" i="1" dirty="0"/>
              <a:t>Insert</a:t>
            </a:r>
            <a:r>
              <a:rPr lang="en-US" sz="2400" b="1" dirty="0"/>
              <a:t> </a:t>
            </a:r>
            <a:r>
              <a:rPr lang="en-US" sz="2400" dirty="0"/>
              <a:t>tab, in the </a:t>
            </a:r>
            <a:r>
              <a:rPr lang="en-US" sz="2400" i="1" dirty="0"/>
              <a:t>Illustrations</a:t>
            </a:r>
            <a:r>
              <a:rPr lang="en-US" sz="2400" dirty="0"/>
              <a:t> group, then click the </a:t>
            </a:r>
            <a:r>
              <a:rPr lang="en-US" sz="2400" b="1" dirty="0"/>
              <a:t>Picture</a:t>
            </a:r>
            <a:r>
              <a:rPr lang="en-US" sz="2400" dirty="0"/>
              <a:t> button. The </a:t>
            </a:r>
            <a:r>
              <a:rPr lang="en-US" sz="2400" i="1" dirty="0"/>
              <a:t>Insert Picture</a:t>
            </a:r>
            <a:r>
              <a:rPr lang="en-US" sz="2400" dirty="0"/>
              <a:t> dialog box appears</a:t>
            </a:r>
            <a:r>
              <a:rPr lang="en-US" sz="2400" dirty="0" smtClean="0"/>
              <a:t>.</a:t>
            </a:r>
            <a:endParaRPr lang="en-US" sz="2400" dirty="0"/>
          </a:p>
        </p:txBody>
      </p:sp>
    </p:spTree>
    <p:extLst>
      <p:ext uri="{BB962C8B-B14F-4D97-AF65-F5344CB8AC3E}">
        <p14:creationId xmlns:p14="http://schemas.microsoft.com/office/powerpoint/2010/main" val="2119994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SmartArt Graphics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000" dirty="0" smtClean="0"/>
              <a:t>Click </a:t>
            </a:r>
            <a:r>
              <a:rPr lang="en-US" sz="2000" dirty="0"/>
              <a:t>the image </a:t>
            </a:r>
            <a:r>
              <a:rPr lang="en-US" sz="2000" b="1" dirty="0"/>
              <a:t>in the bubble</a:t>
            </a:r>
            <a:r>
              <a:rPr lang="en-US" sz="2000" dirty="0"/>
              <a:t> for the second image by Beach. The </a:t>
            </a:r>
            <a:r>
              <a:rPr lang="en-US" sz="2000" i="1" dirty="0"/>
              <a:t>Insert Picture</a:t>
            </a:r>
            <a:r>
              <a:rPr lang="en-US" sz="2000" dirty="0"/>
              <a:t> dialog box opens. Select the </a:t>
            </a:r>
            <a:r>
              <a:rPr lang="en-US" sz="2000" b="1" dirty="0"/>
              <a:t>beach</a:t>
            </a:r>
            <a:r>
              <a:rPr lang="en-US" sz="2000" dirty="0"/>
              <a:t> picture, and click </a:t>
            </a:r>
            <a:r>
              <a:rPr lang="en-US" sz="2000" b="1" dirty="0"/>
              <a:t>Open</a:t>
            </a:r>
            <a:r>
              <a:rPr lang="en-US" sz="2000" dirty="0"/>
              <a:t> or </a:t>
            </a:r>
            <a:r>
              <a:rPr lang="en-US" sz="2000" b="1" dirty="0"/>
              <a:t>double-click</a:t>
            </a:r>
            <a:r>
              <a:rPr lang="en-US" sz="2000" dirty="0"/>
              <a:t> on the image. The beach image is inserted in the bubble by the caption, Beach</a:t>
            </a:r>
            <a:r>
              <a:rPr lang="en-US" sz="2000" dirty="0" smtClean="0"/>
              <a:t>.</a:t>
            </a:r>
          </a:p>
          <a:p>
            <a:pPr marL="457200" indent="-457200">
              <a:buFont typeface="+mj-lt"/>
              <a:buAutoNum type="arabicPeriod" startAt="8"/>
            </a:pPr>
            <a:r>
              <a:rPr lang="en-US" sz="2000" dirty="0"/>
              <a:t>For the </a:t>
            </a:r>
            <a:r>
              <a:rPr lang="en-US" sz="2000" i="1" dirty="0"/>
              <a:t>Relaxation Bubble List</a:t>
            </a:r>
            <a:r>
              <a:rPr lang="en-US" sz="2000" dirty="0"/>
              <a:t>, click </a:t>
            </a:r>
            <a:br>
              <a:rPr lang="en-US" sz="2000" dirty="0"/>
            </a:br>
            <a:r>
              <a:rPr lang="en-US" sz="2000" dirty="0"/>
              <a:t>the image </a:t>
            </a:r>
            <a:r>
              <a:rPr lang="en-US" sz="2000" b="1" dirty="0"/>
              <a:t>in the bubble</a:t>
            </a:r>
            <a:r>
              <a:rPr lang="en-US" sz="2000" dirty="0"/>
              <a:t>. The </a:t>
            </a:r>
            <a:r>
              <a:rPr lang="en-US" sz="2000" i="1" dirty="0"/>
              <a:t>Insert </a:t>
            </a:r>
            <a:br>
              <a:rPr lang="en-US" sz="2000" i="1" dirty="0"/>
            </a:br>
            <a:r>
              <a:rPr lang="en-US" sz="2000" i="1" dirty="0"/>
              <a:t>Picture</a:t>
            </a:r>
            <a:r>
              <a:rPr lang="en-US" sz="2000" dirty="0"/>
              <a:t> dialog box opens. Select the </a:t>
            </a:r>
            <a:br>
              <a:rPr lang="en-US" sz="2000" dirty="0"/>
            </a:br>
            <a:r>
              <a:rPr lang="en-US" sz="2000" b="1" dirty="0"/>
              <a:t>relaxing at the beach</a:t>
            </a:r>
            <a:r>
              <a:rPr lang="en-US" sz="2000" dirty="0"/>
              <a:t> picture and </a:t>
            </a:r>
            <a:br>
              <a:rPr lang="en-US" sz="2000" dirty="0"/>
            </a:br>
            <a:r>
              <a:rPr lang="en-US" sz="2000" dirty="0"/>
              <a:t>click </a:t>
            </a:r>
            <a:r>
              <a:rPr lang="en-US" sz="2000" b="1" dirty="0"/>
              <a:t>Open</a:t>
            </a:r>
            <a:r>
              <a:rPr lang="en-US" sz="2000" dirty="0"/>
              <a:t> or </a:t>
            </a:r>
            <a:r>
              <a:rPr lang="en-US" sz="2000" b="1" dirty="0"/>
              <a:t>double-click</a:t>
            </a:r>
            <a:r>
              <a:rPr lang="en-US" sz="2000" dirty="0"/>
              <a:t> on the </a:t>
            </a:r>
            <a:br>
              <a:rPr lang="en-US" sz="2000" dirty="0"/>
            </a:br>
            <a:r>
              <a:rPr lang="en-US" sz="2000" dirty="0"/>
              <a:t>image. The relaxing at the beach </a:t>
            </a:r>
            <a:br>
              <a:rPr lang="en-US" sz="2000" dirty="0"/>
            </a:br>
            <a:r>
              <a:rPr lang="en-US" sz="2000" dirty="0"/>
              <a:t>image is inserted in the bubble by </a:t>
            </a:r>
            <a:br>
              <a:rPr lang="en-US" sz="2000" dirty="0"/>
            </a:br>
            <a:r>
              <a:rPr lang="en-US" sz="2000" dirty="0"/>
              <a:t>the caption, Relaxation. The </a:t>
            </a:r>
            <a:br>
              <a:rPr lang="en-US" sz="2000" dirty="0"/>
            </a:br>
            <a:r>
              <a:rPr lang="en-US" sz="2000" dirty="0"/>
              <a:t>document should resemble </a:t>
            </a:r>
            <a:br>
              <a:rPr lang="en-US" sz="2000" dirty="0"/>
            </a:br>
            <a:r>
              <a:rPr lang="en-US" sz="2000" dirty="0"/>
              <a:t>the one at right.</a:t>
            </a:r>
          </a:p>
          <a:p>
            <a:pPr marL="457200" indent="-457200">
              <a:buFont typeface="+mj-lt"/>
              <a:buAutoNum type="arabicPeriod" startAt="8"/>
            </a:pPr>
            <a:endParaRPr lang="en-US" sz="2000" dirty="0"/>
          </a:p>
        </p:txBody>
      </p:sp>
      <p:pic>
        <p:nvPicPr>
          <p:cNvPr id="4" name="Picture 3" descr="08.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3068960"/>
            <a:ext cx="3722008" cy="2780174"/>
          </a:xfrm>
          <a:prstGeom prst="rect">
            <a:avLst/>
          </a:prstGeom>
        </p:spPr>
      </p:pic>
    </p:spTree>
    <p:extLst>
      <p:ext uri="{BB962C8B-B14F-4D97-AF65-F5344CB8AC3E}">
        <p14:creationId xmlns:p14="http://schemas.microsoft.com/office/powerpoint/2010/main" val="39547257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SmartArt Graphics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On </a:t>
            </a:r>
            <a:r>
              <a:rPr lang="en-US" sz="2400" dirty="0"/>
              <a:t>the </a:t>
            </a:r>
            <a:r>
              <a:rPr lang="en-US" sz="2400" i="1" dirty="0"/>
              <a:t>Design</a:t>
            </a:r>
            <a:r>
              <a:rPr lang="en-US" sz="2400" dirty="0"/>
              <a:t> tab, in the </a:t>
            </a:r>
            <a:r>
              <a:rPr lang="en-US" sz="2400" i="1" dirty="0"/>
              <a:t>SmartArt Styles</a:t>
            </a:r>
            <a:r>
              <a:rPr lang="en-US" sz="2400" dirty="0"/>
              <a:t> group, click the </a:t>
            </a:r>
            <a:r>
              <a:rPr lang="en-US" sz="2400" b="1" dirty="0"/>
              <a:t>Change Colors</a:t>
            </a:r>
            <a:r>
              <a:rPr lang="en-US" sz="2400" dirty="0"/>
              <a:t> button. Then under the </a:t>
            </a:r>
            <a:r>
              <a:rPr lang="en-US" sz="2400" i="1" dirty="0"/>
              <a:t>Primary Theme Colors</a:t>
            </a:r>
            <a:r>
              <a:rPr lang="en-US" sz="2400" dirty="0"/>
              <a:t> section, click </a:t>
            </a:r>
            <a:r>
              <a:rPr lang="en-US" sz="2400" b="1" dirty="0"/>
              <a:t>Dark 2 Outline</a:t>
            </a:r>
            <a:r>
              <a:rPr lang="en-US" sz="2400" dirty="0"/>
              <a:t>. The Bubble graphic now has an outline style applied. Click outside the Bubble graphic layout to deselect.</a:t>
            </a:r>
          </a:p>
          <a:p>
            <a:pPr marL="457200" indent="-457200">
              <a:buFont typeface="+mj-lt"/>
              <a:buAutoNum type="arabicPeriod" startAt="10"/>
            </a:pPr>
            <a:r>
              <a:rPr lang="en-US" sz="2400" b="1" dirty="0" smtClean="0"/>
              <a:t> SAVE</a:t>
            </a:r>
            <a:r>
              <a:rPr lang="en-US" sz="2400" dirty="0" smtClean="0"/>
              <a:t> </a:t>
            </a:r>
            <a:r>
              <a:rPr lang="en-US" sz="2400" dirty="0"/>
              <a:t>the document as </a:t>
            </a:r>
            <a:r>
              <a:rPr lang="en-US" sz="2400" b="1" i="1" dirty="0"/>
              <a:t>travel_sign</a:t>
            </a:r>
            <a:r>
              <a:rPr lang="en-US" sz="2400" dirty="0"/>
              <a:t> in your USB flash drive in the lesson folder and close the file.</a:t>
            </a:r>
          </a:p>
          <a:p>
            <a:r>
              <a:rPr lang="en-US" sz="2400" b="1" dirty="0"/>
              <a:t>LEAVE</a:t>
            </a:r>
            <a:r>
              <a:rPr lang="en-US" sz="2400" dirty="0"/>
              <a:t> Word open to use in the next exercise.</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878444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and Formatting Clip Art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Clip </a:t>
            </a:r>
            <a:r>
              <a:rPr lang="en-US" sz="2400" b="1" i="1" dirty="0"/>
              <a:t>art</a:t>
            </a:r>
            <a:r>
              <a:rPr lang="en-US" sz="2400" dirty="0"/>
              <a:t> is a collection of media files available for you to insert in Microsoft Office documents that can include illustrations, photographs, video, or audio content. You can search the entire Microsoft Office Clip Art Gallery, or you can limit your search by using the Clip Organizer. </a:t>
            </a:r>
            <a:endParaRPr lang="en-US" sz="2400" dirty="0" smtClean="0"/>
          </a:p>
          <a:p>
            <a:r>
              <a:rPr lang="en-US" sz="2400" dirty="0" smtClean="0"/>
              <a:t>The </a:t>
            </a:r>
            <a:r>
              <a:rPr lang="en-US" sz="2400" b="1" i="1" dirty="0"/>
              <a:t>Clip Organizer</a:t>
            </a:r>
            <a:r>
              <a:rPr lang="en-US" sz="2400" dirty="0"/>
              <a:t> collects and stores clip art, photos, animations, videos, and other types of media to use. You can categorize clips into a collection for easy access. </a:t>
            </a:r>
            <a:endParaRPr lang="en-US" sz="2400" dirty="0" smtClean="0"/>
          </a:p>
          <a:p>
            <a:r>
              <a:rPr lang="en-US" sz="2400" dirty="0" smtClean="0"/>
              <a:t>After </a:t>
            </a:r>
            <a:r>
              <a:rPr lang="en-US" sz="2400" dirty="0"/>
              <a:t>you insert a clip art object into your document, you can position it within text on the page, add a caption, resize the clip art, apply artistic effects, compress the clip art, and more</a:t>
            </a:r>
            <a:r>
              <a:rPr lang="en-US" sz="2400" dirty="0" smtClean="0"/>
              <a:t>.</a:t>
            </a:r>
            <a:endParaRPr lang="en-US" sz="2400" dirty="0"/>
          </a:p>
        </p:txBody>
      </p:sp>
    </p:spTree>
    <p:extLst>
      <p:ext uri="{BB962C8B-B14F-4D97-AF65-F5344CB8AC3E}">
        <p14:creationId xmlns:p14="http://schemas.microsoft.com/office/powerpoint/2010/main" val="24207355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Resizing, and </a:t>
            </a:r>
            <a:r>
              <a:rPr lang="en-US" b="1" dirty="0" smtClean="0"/>
              <a:t/>
            </a:r>
            <a:br>
              <a:rPr lang="en-US" b="1" dirty="0" smtClean="0"/>
            </a:br>
            <a:r>
              <a:rPr lang="en-US" b="1" dirty="0" smtClean="0"/>
              <a:t>Adding </a:t>
            </a:r>
            <a:r>
              <a:rPr lang="en-US" b="1" dirty="0"/>
              <a:t>a Caption to Clip 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Clip </a:t>
            </a:r>
            <a:r>
              <a:rPr lang="en-US" sz="2400" dirty="0"/>
              <a:t>art refers to picture files and are inserted in a document. </a:t>
            </a:r>
            <a:endParaRPr lang="en-US" sz="2400" dirty="0" smtClean="0"/>
          </a:p>
          <a:p>
            <a:r>
              <a:rPr lang="en-US" sz="2400" dirty="0" smtClean="0"/>
              <a:t>The </a:t>
            </a:r>
            <a:r>
              <a:rPr lang="en-US" sz="2400" dirty="0"/>
              <a:t>clip can be resized for better management within the document so that you can position it correctly. </a:t>
            </a:r>
            <a:endParaRPr lang="en-US" sz="2400" dirty="0" smtClean="0"/>
          </a:p>
          <a:p>
            <a:r>
              <a:rPr lang="en-US" sz="2400" dirty="0" smtClean="0"/>
              <a:t>In </a:t>
            </a:r>
            <a:r>
              <a:rPr lang="en-US" sz="2400" dirty="0"/>
              <a:t>this exercise, you learn how to insert a clip art graphic image file, resize the image, and add a caption to it</a:t>
            </a:r>
            <a:r>
              <a:rPr lang="en-US" sz="2400" dirty="0" smtClean="0"/>
              <a:t>.</a:t>
            </a:r>
            <a:endParaRPr lang="en-US" sz="2400" dirty="0"/>
          </a:p>
        </p:txBody>
      </p:sp>
    </p:spTree>
    <p:extLst>
      <p:ext uri="{BB962C8B-B14F-4D97-AF65-F5344CB8AC3E}">
        <p14:creationId xmlns:p14="http://schemas.microsoft.com/office/powerpoint/2010/main" val="10504490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Resize, </a:t>
            </a:r>
            <a:r>
              <a:rPr lang="en-US" b="1" dirty="0" smtClean="0"/>
              <a:t/>
            </a:r>
            <a:br>
              <a:rPr lang="en-US" b="1" dirty="0" smtClean="0"/>
            </a:br>
            <a:r>
              <a:rPr lang="en-US" b="1" dirty="0" smtClean="0"/>
              <a:t>and </a:t>
            </a:r>
            <a:r>
              <a:rPr lang="en-US" b="1" dirty="0"/>
              <a:t>Add a Caption to a Clip Art</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smtClean="0"/>
              <a:t>OPEN</a:t>
            </a:r>
            <a:r>
              <a:rPr lang="en-US" sz="2000" dirty="0" smtClean="0"/>
              <a:t> </a:t>
            </a:r>
            <a:r>
              <a:rPr lang="en-US" sz="2000" dirty="0"/>
              <a:t>a new, blank Word document.</a:t>
            </a:r>
          </a:p>
          <a:p>
            <a:pPr marL="457200" indent="-457200">
              <a:buFont typeface="+mj-lt"/>
              <a:buAutoNum type="arabicPeriod"/>
            </a:pPr>
            <a:r>
              <a:rPr lang="en-US" sz="2000" dirty="0" smtClean="0"/>
              <a:t>Key </a:t>
            </a:r>
            <a:r>
              <a:rPr lang="en-US" sz="2000" b="1" dirty="0"/>
              <a:t>Explore the World</a:t>
            </a:r>
            <a:r>
              <a:rPr lang="en-US" sz="2000" dirty="0"/>
              <a:t> and select text. On the </a:t>
            </a:r>
            <a:r>
              <a:rPr lang="en-US" sz="2000" i="1" dirty="0"/>
              <a:t>Home</a:t>
            </a:r>
            <a:r>
              <a:rPr lang="en-US" sz="2000" dirty="0"/>
              <a:t> tab, </a:t>
            </a:r>
            <a:r>
              <a:rPr lang="en-US" sz="2000" i="1" dirty="0"/>
              <a:t>Font</a:t>
            </a:r>
            <a:r>
              <a:rPr lang="en-US" sz="2000" dirty="0"/>
              <a:t> group, change the font to </a:t>
            </a:r>
            <a:r>
              <a:rPr lang="en-US" sz="2000" b="1" dirty="0"/>
              <a:t>Cambria</a:t>
            </a:r>
            <a:r>
              <a:rPr lang="en-US" sz="2000" dirty="0"/>
              <a:t>, and font size to </a:t>
            </a:r>
            <a:r>
              <a:rPr lang="en-US" sz="2000" b="1" dirty="0"/>
              <a:t>36 pt</a:t>
            </a:r>
            <a:r>
              <a:rPr lang="en-US" sz="2000" dirty="0"/>
              <a:t>. In the </a:t>
            </a:r>
            <a:r>
              <a:rPr lang="en-US" sz="2000" i="1" dirty="0"/>
              <a:t>Paragraph</a:t>
            </a:r>
            <a:r>
              <a:rPr lang="en-US" sz="2000" dirty="0"/>
              <a:t> group, click the </a:t>
            </a:r>
            <a:r>
              <a:rPr lang="en-US" sz="2000" b="1" dirty="0"/>
              <a:t>Center</a:t>
            </a:r>
            <a:r>
              <a:rPr lang="en-US" sz="2000" dirty="0"/>
              <a:t> button. Deselect text.</a:t>
            </a:r>
          </a:p>
          <a:p>
            <a:pPr marL="457200" indent="-457200">
              <a:buFont typeface="+mj-lt"/>
              <a:buAutoNum type="arabicPeriod"/>
            </a:pPr>
            <a:r>
              <a:rPr lang="en-US" sz="2000" dirty="0" smtClean="0"/>
              <a:t>Press </a:t>
            </a:r>
            <a:r>
              <a:rPr lang="en-US" sz="2000" b="1" dirty="0"/>
              <a:t>Enter</a:t>
            </a:r>
            <a:r>
              <a:rPr lang="en-US" sz="2000" dirty="0"/>
              <a:t>.</a:t>
            </a:r>
          </a:p>
          <a:p>
            <a:pPr marL="457200" indent="-457200">
              <a:buFont typeface="+mj-lt"/>
              <a:buAutoNum type="arabicPeriod"/>
            </a:pPr>
            <a:r>
              <a:rPr lang="en-US" sz="2000" dirty="0" smtClean="0"/>
              <a:t>Click </a:t>
            </a:r>
            <a:r>
              <a:rPr lang="en-US" sz="2000" dirty="0"/>
              <a:t>the </a:t>
            </a:r>
            <a:r>
              <a:rPr lang="en-US" sz="2000" b="1" dirty="0"/>
              <a:t>Insert</a:t>
            </a:r>
            <a:r>
              <a:rPr lang="en-US" sz="2000" dirty="0"/>
              <a:t> tab and, in the </a:t>
            </a:r>
            <a:r>
              <a:rPr lang="en-US" sz="2000" i="1" dirty="0"/>
              <a:t>Illustrations </a:t>
            </a:r>
            <a:r>
              <a:rPr lang="en-US" sz="2000" dirty="0"/>
              <a:t>group, click </a:t>
            </a:r>
            <a:r>
              <a:rPr lang="en-US" sz="2000" b="1" dirty="0"/>
              <a:t>Clip Art</a:t>
            </a:r>
            <a:r>
              <a:rPr lang="en-US" sz="2000" dirty="0"/>
              <a:t>. The </a:t>
            </a:r>
            <a:r>
              <a:rPr lang="en-US" sz="2000" i="1" dirty="0"/>
              <a:t>Clip Art</a:t>
            </a:r>
            <a:r>
              <a:rPr lang="en-US" sz="2000" dirty="0"/>
              <a:t> pane appears to the right of your document.</a:t>
            </a:r>
          </a:p>
          <a:p>
            <a:pPr marL="457200" indent="-457200">
              <a:buFont typeface="+mj-lt"/>
              <a:buAutoNum type="arabicPeriod"/>
            </a:pPr>
            <a:r>
              <a:rPr lang="en-US" sz="2000" dirty="0" smtClean="0"/>
              <a:t>In </a:t>
            </a:r>
            <a:r>
              <a:rPr lang="en-US" sz="2000" dirty="0"/>
              <a:t>the </a:t>
            </a:r>
            <a:r>
              <a:rPr lang="en-US" sz="2000" i="1" dirty="0"/>
              <a:t>Search For</a:t>
            </a:r>
            <a:r>
              <a:rPr lang="en-US" sz="2000" dirty="0"/>
              <a:t> box, key </a:t>
            </a:r>
            <a:r>
              <a:rPr lang="en-US" sz="2000" b="1" dirty="0"/>
              <a:t>travel</a:t>
            </a:r>
            <a:r>
              <a:rPr lang="en-US" sz="2000" dirty="0"/>
              <a:t>. Clip art appears in the results box</a:t>
            </a:r>
            <a:r>
              <a:rPr lang="en-US" sz="2000" dirty="0" smtClean="0"/>
              <a:t>.</a:t>
            </a:r>
          </a:p>
          <a:p>
            <a:pPr marL="457200" indent="-457200">
              <a:buFont typeface="+mj-lt"/>
              <a:buAutoNum type="arabicPeriod" startAt="5"/>
            </a:pPr>
            <a:r>
              <a:rPr lang="en-US" sz="2000" dirty="0"/>
              <a:t>In the </a:t>
            </a:r>
            <a:r>
              <a:rPr lang="en-US" sz="2000" i="1" dirty="0"/>
              <a:t>Results Should Be</a:t>
            </a:r>
            <a:r>
              <a:rPr lang="en-US" sz="2000" dirty="0"/>
              <a:t> box, click the </a:t>
            </a:r>
            <a:r>
              <a:rPr lang="en-US" sz="2000" b="1" dirty="0"/>
              <a:t>drop-down arrow</a:t>
            </a:r>
            <a:r>
              <a:rPr lang="en-US" sz="2000" dirty="0"/>
              <a:t> to view the four types of media searches. Maintain the default selection: </a:t>
            </a:r>
            <a:r>
              <a:rPr lang="en-US" sz="2000" i="1" dirty="0"/>
              <a:t>All Media Types</a:t>
            </a:r>
            <a:r>
              <a:rPr lang="en-US" sz="2000" dirty="0"/>
              <a:t> (if you wanted to limit your search, you could click to deselect this check box then click the check boxes beside the collections you wish to search).</a:t>
            </a:r>
          </a:p>
          <a:p>
            <a:pPr marL="457200" indent="-457200">
              <a:buFont typeface="+mj-lt"/>
              <a:buAutoNum type="arabicPeriod" startAt="5"/>
            </a:pPr>
            <a:r>
              <a:rPr lang="en-US" sz="2000" dirty="0"/>
              <a:t>Click </a:t>
            </a:r>
            <a:r>
              <a:rPr lang="en-US" sz="2000" b="1" dirty="0"/>
              <a:t>Go</a:t>
            </a:r>
            <a:r>
              <a:rPr lang="en-US" sz="2000" dirty="0"/>
              <a:t> to produce the search results.</a:t>
            </a:r>
          </a:p>
          <a:p>
            <a:pPr marL="457200" indent="-457200">
              <a:buFont typeface="+mj-lt"/>
              <a:buAutoNum type="arabicPeriod"/>
            </a:pPr>
            <a:endParaRPr lang="en-US" sz="2200" dirty="0"/>
          </a:p>
        </p:txBody>
      </p:sp>
    </p:spTree>
    <p:extLst>
      <p:ext uri="{BB962C8B-B14F-4D97-AF65-F5344CB8AC3E}">
        <p14:creationId xmlns:p14="http://schemas.microsoft.com/office/powerpoint/2010/main" val="13854065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6" y="1556793"/>
            <a:ext cx="4517778" cy="2435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4258" name="Rectangle 2"/>
          <p:cNvSpPr>
            <a:spLocks noGrp="1" noChangeArrowheads="1"/>
          </p:cNvSpPr>
          <p:nvPr>
            <p:ph type="title"/>
          </p:nvPr>
        </p:nvSpPr>
        <p:spPr/>
        <p:txBody>
          <a:bodyPr/>
          <a:lstStyle/>
          <a:p>
            <a:pPr>
              <a:defRPr/>
            </a:pPr>
            <a:r>
              <a:rPr lang="en-US" b="1" dirty="0"/>
              <a:t>Step-by-Step: Insert, Resize, </a:t>
            </a:r>
            <a:br>
              <a:rPr lang="en-US" b="1" dirty="0"/>
            </a:br>
            <a:r>
              <a:rPr lang="en-US" b="1" dirty="0"/>
              <a:t>and Add a Caption to a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200" dirty="0" smtClean="0"/>
              <a:t>In </a:t>
            </a:r>
            <a:r>
              <a:rPr lang="en-US" sz="2200" dirty="0"/>
              <a:t>the </a:t>
            </a:r>
            <a:r>
              <a:rPr lang="en-US" sz="2200" i="1" dirty="0"/>
              <a:t>Results</a:t>
            </a:r>
            <a:r>
              <a:rPr lang="en-US" sz="2200" dirty="0"/>
              <a:t> pane, </a:t>
            </a:r>
            <a:r>
              <a:rPr lang="en-US" sz="2200" dirty="0" smtClean="0"/>
              <a:t/>
            </a:r>
            <a:br>
              <a:rPr lang="en-US" sz="2200" dirty="0" smtClean="0"/>
            </a:br>
            <a:r>
              <a:rPr lang="en-US" sz="2200" dirty="0" smtClean="0"/>
              <a:t>scroll </a:t>
            </a:r>
            <a:r>
              <a:rPr lang="en-US" sz="2200" dirty="0"/>
              <a:t>down and in the </a:t>
            </a:r>
            <a:r>
              <a:rPr lang="en-US" sz="2200" dirty="0" smtClean="0"/>
              <a:t/>
            </a:r>
            <a:br>
              <a:rPr lang="en-US" sz="2200" dirty="0" smtClean="0"/>
            </a:br>
            <a:r>
              <a:rPr lang="en-US" sz="2200" dirty="0" smtClean="0"/>
              <a:t>first </a:t>
            </a:r>
            <a:r>
              <a:rPr lang="en-US" sz="2200" dirty="0"/>
              <a:t>column sixth option </a:t>
            </a:r>
            <a:r>
              <a:rPr lang="en-US" sz="2200" dirty="0" smtClean="0"/>
              <a:t/>
            </a:r>
            <a:br>
              <a:rPr lang="en-US" sz="2200" dirty="0" smtClean="0"/>
            </a:br>
            <a:r>
              <a:rPr lang="en-US" sz="2200" dirty="0" smtClean="0"/>
              <a:t>click </a:t>
            </a:r>
            <a:r>
              <a:rPr lang="en-US" sz="2200" dirty="0"/>
              <a:t>the </a:t>
            </a:r>
            <a:r>
              <a:rPr lang="en-US" sz="2200" b="1" dirty="0"/>
              <a:t>airliners, </a:t>
            </a:r>
            <a:r>
              <a:rPr lang="en-US" sz="2200" b="1" dirty="0" smtClean="0"/>
              <a:t/>
            </a:r>
            <a:br>
              <a:rPr lang="en-US" sz="2200" b="1" dirty="0" smtClean="0"/>
            </a:br>
            <a:r>
              <a:rPr lang="en-US" sz="2200" b="1" dirty="0" smtClean="0"/>
              <a:t>airplanes</a:t>
            </a:r>
            <a:r>
              <a:rPr lang="en-US" sz="2200" b="1" dirty="0"/>
              <a:t>, concepts . . . </a:t>
            </a:r>
            <a:r>
              <a:rPr lang="en-US" sz="2200" b="1" dirty="0" smtClean="0"/>
              <a:t/>
            </a:r>
            <a:br>
              <a:rPr lang="en-US" sz="2200" b="1" dirty="0" smtClean="0"/>
            </a:br>
            <a:r>
              <a:rPr lang="en-US" sz="2200" b="1" dirty="0" smtClean="0"/>
              <a:t>option</a:t>
            </a:r>
            <a:r>
              <a:rPr lang="en-US" sz="2200" b="1" dirty="0"/>
              <a:t>. </a:t>
            </a:r>
            <a:r>
              <a:rPr lang="en-US" sz="2200" dirty="0"/>
              <a:t>A screen tip will </a:t>
            </a:r>
            <a:r>
              <a:rPr lang="en-US" sz="2200" dirty="0" smtClean="0"/>
              <a:t/>
            </a:r>
            <a:br>
              <a:rPr lang="en-US" sz="2200" dirty="0" smtClean="0"/>
            </a:br>
            <a:r>
              <a:rPr lang="en-US" sz="2200" dirty="0" smtClean="0"/>
              <a:t>appear </a:t>
            </a:r>
            <a:r>
              <a:rPr lang="en-US" sz="2200" dirty="0"/>
              <a:t>displaying the </a:t>
            </a:r>
            <a:r>
              <a:rPr lang="en-US" sz="2200" dirty="0" smtClean="0"/>
              <a:t/>
            </a:r>
            <a:br>
              <a:rPr lang="en-US" sz="2200" dirty="0" smtClean="0"/>
            </a:br>
            <a:r>
              <a:rPr lang="en-US" sz="2200" dirty="0" smtClean="0"/>
              <a:t>keywords </a:t>
            </a:r>
            <a:r>
              <a:rPr lang="en-US" sz="2200" dirty="0"/>
              <a:t>for the clip art. Click the drop-down arrow by the clip art, and then click </a:t>
            </a:r>
            <a:r>
              <a:rPr lang="en-US" sz="2200" b="1" dirty="0"/>
              <a:t>Insert</a:t>
            </a:r>
            <a:r>
              <a:rPr lang="en-US" sz="2200" dirty="0"/>
              <a:t>. The image should match </a:t>
            </a:r>
            <a:r>
              <a:rPr lang="en-US" sz="2200" dirty="0" smtClean="0"/>
              <a:t>the at right.</a:t>
            </a:r>
          </a:p>
          <a:p>
            <a:pPr marL="457200" indent="-457200">
              <a:buFont typeface="+mj-lt"/>
              <a:buAutoNum type="arabicPeriod" startAt="7"/>
            </a:pPr>
            <a:r>
              <a:rPr lang="en-US" sz="2000" dirty="0"/>
              <a:t>The clip art is selected, hold the </a:t>
            </a:r>
            <a:r>
              <a:rPr lang="en-US" sz="2000" b="1" dirty="0"/>
              <a:t>Shift</a:t>
            </a:r>
            <a:r>
              <a:rPr lang="en-US" sz="2000" dirty="0"/>
              <a:t> key (to maintain the proportions of the clip art picture) as you click and drag the</a:t>
            </a:r>
            <a:r>
              <a:rPr lang="en-US" sz="2000" b="1" dirty="0"/>
              <a:t> bottom right sizing handle</a:t>
            </a:r>
            <a:r>
              <a:rPr lang="en-US" sz="2000" dirty="0"/>
              <a:t> of the clip art to make it smaller—2.11” in height and 3.17” wide. You can also use the Height and Width buttons in the </a:t>
            </a:r>
            <a:r>
              <a:rPr lang="en-US" sz="2000" i="1" dirty="0"/>
              <a:t>Size</a:t>
            </a:r>
            <a:r>
              <a:rPr lang="en-US" sz="2000" dirty="0"/>
              <a:t> group to crop by precise measurements.</a:t>
            </a:r>
          </a:p>
          <a:p>
            <a:pPr marL="457200" indent="-457200">
              <a:buFont typeface="+mj-lt"/>
              <a:buAutoNum type="arabicPeriod" startAt="7"/>
            </a:pPr>
            <a:endParaRPr lang="en-US" sz="2200" dirty="0"/>
          </a:p>
        </p:txBody>
      </p:sp>
    </p:spTree>
    <p:extLst>
      <p:ext uri="{BB962C8B-B14F-4D97-AF65-F5344CB8AC3E}">
        <p14:creationId xmlns:p14="http://schemas.microsoft.com/office/powerpoint/2010/main" val="32343564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Resize, </a:t>
            </a:r>
            <a:br>
              <a:rPr lang="en-US" b="1" dirty="0"/>
            </a:br>
            <a:r>
              <a:rPr lang="en-US" b="1" dirty="0"/>
              <a:t>and Add a Caption to a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b="1" dirty="0" smtClean="0"/>
              <a:t>CLOSE</a:t>
            </a:r>
            <a:r>
              <a:rPr lang="en-US" sz="2400" dirty="0" smtClean="0"/>
              <a:t> </a:t>
            </a:r>
            <a:r>
              <a:rPr lang="en-US" sz="2400" dirty="0"/>
              <a:t>the Clip Art pane.</a:t>
            </a:r>
          </a:p>
          <a:p>
            <a:pPr marL="457200" indent="-457200">
              <a:buFont typeface="+mj-lt"/>
              <a:buAutoNum type="arabicPeriod" startAt="9"/>
            </a:pPr>
            <a:r>
              <a:rPr lang="en-US" sz="2400" b="1" dirty="0" smtClean="0"/>
              <a:t> SAVE</a:t>
            </a:r>
            <a:r>
              <a:rPr lang="en-US" sz="2400" dirty="0" smtClean="0"/>
              <a:t> </a:t>
            </a:r>
            <a:r>
              <a:rPr lang="en-US" sz="2400" dirty="0"/>
              <a:t>the document as </a:t>
            </a:r>
            <a:r>
              <a:rPr lang="en-US" sz="2400" b="1" i="1" dirty="0"/>
              <a:t>travel_overseas</a:t>
            </a:r>
            <a:r>
              <a:rPr lang="en-US" sz="2400" dirty="0"/>
              <a:t> in your USB flash drive in the lesson folder.</a:t>
            </a:r>
          </a:p>
          <a:p>
            <a:pPr marL="457200" indent="-457200">
              <a:buFont typeface="+mj-lt"/>
              <a:buAutoNum type="arabicPeriod" startAt="9"/>
            </a:pPr>
            <a:r>
              <a:rPr lang="en-US" sz="2400" b="1" dirty="0" smtClean="0"/>
              <a:t> </a:t>
            </a:r>
            <a:r>
              <a:rPr lang="en-US" sz="2400" dirty="0" smtClean="0"/>
              <a:t>Select </a:t>
            </a:r>
            <a:r>
              <a:rPr lang="en-US" sz="2400" dirty="0"/>
              <a:t>the travel clip art image you have inserted in your document to display the </a:t>
            </a:r>
            <a:r>
              <a:rPr lang="en-US" sz="2400" i="1" dirty="0"/>
              <a:t>Picture Tools Format</a:t>
            </a:r>
            <a:r>
              <a:rPr lang="en-US" sz="2400" dirty="0"/>
              <a:t> tab</a:t>
            </a:r>
            <a:r>
              <a:rPr lang="en-US" sz="2400" dirty="0" smtClean="0"/>
              <a:t>.</a:t>
            </a:r>
          </a:p>
          <a:p>
            <a:pPr marL="457200" indent="-457200">
              <a:buFont typeface="+mj-lt"/>
              <a:buAutoNum type="arabicPeriod" startAt="9"/>
            </a:pPr>
            <a:r>
              <a:rPr lang="en-US" sz="2400" dirty="0"/>
              <a:t>In the </a:t>
            </a:r>
            <a:r>
              <a:rPr lang="en-US" sz="2400" i="1" dirty="0"/>
              <a:t>Picture Styles</a:t>
            </a:r>
            <a:r>
              <a:rPr lang="en-US" sz="2400" dirty="0"/>
              <a:t> group, click the </a:t>
            </a:r>
            <a:r>
              <a:rPr lang="en-US" sz="2400" b="1" dirty="0"/>
              <a:t>Picture Layout</a:t>
            </a:r>
            <a:r>
              <a:rPr lang="en-US" sz="2400" dirty="0"/>
              <a:t> button and, in the menu that appears, select </a:t>
            </a:r>
            <a:r>
              <a:rPr lang="en-US" sz="2400" b="1" dirty="0"/>
              <a:t>Snapshot Picture List</a:t>
            </a:r>
            <a:r>
              <a:rPr lang="en-US" sz="2400" dirty="0"/>
              <a:t> (first row fourth option). The original image is carried over into the new layout with a [Text] placeholder.</a:t>
            </a:r>
          </a:p>
        </p:txBody>
      </p:sp>
    </p:spTree>
    <p:extLst>
      <p:ext uri="{BB962C8B-B14F-4D97-AF65-F5344CB8AC3E}">
        <p14:creationId xmlns:p14="http://schemas.microsoft.com/office/powerpoint/2010/main" val="25837639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Resize, </a:t>
            </a:r>
            <a:br>
              <a:rPr lang="en-US" b="1" dirty="0"/>
            </a:br>
            <a:r>
              <a:rPr lang="en-US" b="1" dirty="0"/>
              <a:t>and Add a Caption to a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3"/>
            </a:pPr>
            <a:r>
              <a:rPr lang="en-US" sz="2400" b="1" dirty="0" smtClean="0"/>
              <a:t> </a:t>
            </a:r>
            <a:r>
              <a:rPr lang="en-US" sz="2400" dirty="0" smtClean="0"/>
              <a:t>The </a:t>
            </a:r>
            <a:r>
              <a:rPr lang="en-US" sz="2400" i="1" dirty="0"/>
              <a:t>Snapshot Picture List</a:t>
            </a:r>
            <a:r>
              <a:rPr lang="en-US" sz="2400" dirty="0"/>
              <a:t> </a:t>
            </a:r>
            <a:r>
              <a:rPr lang="en-US" sz="2400" dirty="0" smtClean="0"/>
              <a:t>con-</a:t>
            </a:r>
            <a:br>
              <a:rPr lang="en-US" sz="2400" dirty="0" smtClean="0"/>
            </a:br>
            <a:r>
              <a:rPr lang="en-US" sz="2400" dirty="0" smtClean="0"/>
              <a:t>tains </a:t>
            </a:r>
            <a:r>
              <a:rPr lang="en-US" sz="2400" dirty="0"/>
              <a:t>a placeholder for text. In </a:t>
            </a:r>
            <a:r>
              <a:rPr lang="en-US" sz="2400" dirty="0" smtClean="0"/>
              <a:t/>
            </a:r>
            <a:br>
              <a:rPr lang="en-US" sz="2400" dirty="0" smtClean="0"/>
            </a:br>
            <a:r>
              <a:rPr lang="en-US" sz="2400" dirty="0" smtClean="0"/>
              <a:t>the </a:t>
            </a:r>
            <a:r>
              <a:rPr lang="en-US" sz="2400" i="1" dirty="0"/>
              <a:t>text</a:t>
            </a:r>
            <a:r>
              <a:rPr lang="en-US" sz="2400" dirty="0"/>
              <a:t> placeholder, key </a:t>
            </a:r>
            <a:r>
              <a:rPr lang="en-US" sz="2400" dirty="0" smtClean="0"/>
              <a:t/>
            </a:r>
            <a:br>
              <a:rPr lang="en-US" sz="2400" dirty="0" smtClean="0"/>
            </a:br>
            <a:r>
              <a:rPr lang="en-US" sz="2400" b="1" dirty="0" smtClean="0"/>
              <a:t>Traveling </a:t>
            </a:r>
            <a:r>
              <a:rPr lang="en-US" sz="2400" b="1" dirty="0"/>
              <a:t>by Air</a:t>
            </a:r>
            <a:r>
              <a:rPr lang="en-US" sz="2400" dirty="0"/>
              <a:t>. </a:t>
            </a:r>
            <a:r>
              <a:rPr lang="en-US" sz="2400" i="1" dirty="0"/>
              <a:t>Traveling by </a:t>
            </a:r>
            <a:r>
              <a:rPr lang="en-US" sz="2400" i="1" dirty="0" smtClean="0"/>
              <a:t/>
            </a:r>
            <a:br>
              <a:rPr lang="en-US" sz="2400" i="1" dirty="0" smtClean="0"/>
            </a:br>
            <a:r>
              <a:rPr lang="en-US" sz="2400" i="1" dirty="0" smtClean="0"/>
              <a:t>Air</a:t>
            </a:r>
            <a:r>
              <a:rPr lang="en-US" sz="2400" dirty="0" smtClean="0"/>
              <a:t> </a:t>
            </a:r>
            <a:r>
              <a:rPr lang="en-US" sz="2400" dirty="0"/>
              <a:t>is a caption describing the </a:t>
            </a:r>
            <a:r>
              <a:rPr lang="en-US" sz="2400" dirty="0" smtClean="0"/>
              <a:t/>
            </a:r>
            <a:br>
              <a:rPr lang="en-US" sz="2400" dirty="0" smtClean="0"/>
            </a:br>
            <a:r>
              <a:rPr lang="en-US" sz="2400" dirty="0" smtClean="0"/>
              <a:t>picture</a:t>
            </a:r>
            <a:r>
              <a:rPr lang="en-US" sz="2400" dirty="0"/>
              <a:t>. Click outside the </a:t>
            </a:r>
            <a:r>
              <a:rPr lang="en-US" sz="2400" dirty="0" smtClean="0"/>
              <a:t/>
            </a:r>
            <a:br>
              <a:rPr lang="en-US" sz="2400" dirty="0" smtClean="0"/>
            </a:br>
            <a:r>
              <a:rPr lang="en-US" sz="2400" dirty="0" smtClean="0"/>
              <a:t>SmartArt </a:t>
            </a:r>
            <a:r>
              <a:rPr lang="en-US" sz="2400" dirty="0"/>
              <a:t>graphic to deselect. </a:t>
            </a:r>
            <a:r>
              <a:rPr lang="en-US" sz="2400" dirty="0" smtClean="0"/>
              <a:t/>
            </a:r>
            <a:br>
              <a:rPr lang="en-US" sz="2400" dirty="0" smtClean="0"/>
            </a:br>
            <a:r>
              <a:rPr lang="en-US" sz="2400" dirty="0" smtClean="0"/>
              <a:t>Your </a:t>
            </a:r>
            <a:r>
              <a:rPr lang="en-US" sz="2400" dirty="0"/>
              <a:t>document should </a:t>
            </a:r>
            <a:r>
              <a:rPr lang="en-US" sz="2400" dirty="0" smtClean="0"/>
              <a:t>look like the one above.</a:t>
            </a:r>
            <a:endParaRPr lang="en-US" sz="2400" dirty="0"/>
          </a:p>
          <a:p>
            <a:pPr marL="457200" indent="-457200">
              <a:buFont typeface="+mj-lt"/>
              <a:buAutoNum type="arabicPeriod" startAt="14"/>
            </a:pPr>
            <a:r>
              <a:rPr lang="en-US" sz="2400" b="1" dirty="0"/>
              <a:t>SAVE</a:t>
            </a:r>
            <a:r>
              <a:rPr lang="en-US" sz="2400" dirty="0"/>
              <a:t> the document with the same file name in your USB flash drive in the lesson folder.</a:t>
            </a:r>
          </a:p>
          <a:p>
            <a:r>
              <a:rPr lang="en-US" sz="2400" b="1" dirty="0"/>
              <a:t>LEAVE</a:t>
            </a:r>
            <a:r>
              <a:rPr lang="en-US" sz="2400" dirty="0"/>
              <a:t> the document open to use in the next exercise.</a:t>
            </a:r>
          </a:p>
          <a:p>
            <a:pPr marL="0" indent="0">
              <a:buNone/>
            </a:pPr>
            <a:endParaRPr lang="en-US" sz="2400" dirty="0"/>
          </a:p>
          <a:p>
            <a:endParaRPr lang="en-US" sz="2400" dirty="0"/>
          </a:p>
          <a:p>
            <a:endParaRPr lang="en-US" sz="2400" dirty="0"/>
          </a:p>
          <a:p>
            <a:endParaRPr lang="en-US" sz="2400" dirty="0"/>
          </a:p>
          <a:p>
            <a:endParaRPr lang="en-US" sz="2400" dirty="0"/>
          </a:p>
          <a:p>
            <a:endParaRPr lang="en-US" sz="2400" dirty="0"/>
          </a:p>
        </p:txBody>
      </p:sp>
      <p:pic>
        <p:nvPicPr>
          <p:cNvPr id="2" name="Picture 1" descr="08.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3360" y="1719456"/>
            <a:ext cx="3233292" cy="2507298"/>
          </a:xfrm>
          <a:prstGeom prst="rect">
            <a:avLst/>
          </a:prstGeom>
        </p:spPr>
      </p:pic>
    </p:spTree>
    <p:extLst>
      <p:ext uri="{BB962C8B-B14F-4D97-AF65-F5344CB8AC3E}">
        <p14:creationId xmlns:p14="http://schemas.microsoft.com/office/powerpoint/2010/main" val="40209391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Clip 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As </a:t>
            </a:r>
            <a:r>
              <a:rPr lang="en-US" sz="2400" dirty="0"/>
              <a:t>you’ve seen in earlier exercises, the Picture Tools Format tab provides a number of commands for enhancing your document’s appearance. </a:t>
            </a:r>
            <a:endParaRPr lang="en-US" sz="2400" dirty="0" smtClean="0"/>
          </a:p>
          <a:p>
            <a:r>
              <a:rPr lang="en-US" sz="2400" dirty="0" smtClean="0"/>
              <a:t>You </a:t>
            </a:r>
            <a:r>
              <a:rPr lang="en-US" sz="2400" dirty="0"/>
              <a:t>can use these tools to apply Artistic Effects features to a clip art picture, and then position the clip art automatically around the text. </a:t>
            </a:r>
            <a:endParaRPr lang="en-US" sz="2400" dirty="0" smtClean="0"/>
          </a:p>
          <a:p>
            <a:r>
              <a:rPr lang="en-US" sz="2400" dirty="0" smtClean="0"/>
              <a:t>Compressing </a:t>
            </a:r>
            <a:r>
              <a:rPr lang="en-US" sz="2400" dirty="0"/>
              <a:t>reduces the file size of clip art. </a:t>
            </a:r>
            <a:endParaRPr lang="en-US" sz="2400" dirty="0" smtClean="0"/>
          </a:p>
          <a:p>
            <a:r>
              <a:rPr lang="en-US" sz="2400" dirty="0" smtClean="0"/>
              <a:t>In </a:t>
            </a:r>
            <a:r>
              <a:rPr lang="en-US" sz="2400" dirty="0"/>
              <a:t>this exercise, you learn to add Artistic Effects to clip art, reposition the clip art, and compress the clip art image</a:t>
            </a:r>
            <a:r>
              <a:rPr lang="en-US" sz="2400" dirty="0" smtClean="0"/>
              <a:t>.</a:t>
            </a:r>
            <a:endParaRPr lang="en-US" sz="2400" dirty="0"/>
          </a:p>
        </p:txBody>
      </p:sp>
    </p:spTree>
    <p:extLst>
      <p:ext uri="{BB962C8B-B14F-4D97-AF65-F5344CB8AC3E}">
        <p14:creationId xmlns:p14="http://schemas.microsoft.com/office/powerpoint/2010/main" val="18333894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Format Clip Art</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00"/>
              </a:spcBef>
            </a:pPr>
            <a:r>
              <a:rPr lang="en-US" sz="2300" b="1" dirty="0" smtClean="0"/>
              <a:t>USE</a:t>
            </a:r>
            <a:r>
              <a:rPr lang="en-US" sz="2300" dirty="0" smtClean="0"/>
              <a:t> </a:t>
            </a:r>
            <a:r>
              <a:rPr lang="en-US" sz="2300" dirty="0"/>
              <a:t>the document that is open from the previous exercise.</a:t>
            </a:r>
          </a:p>
          <a:p>
            <a:pPr marL="457200" indent="-457200">
              <a:spcBef>
                <a:spcPts val="400"/>
              </a:spcBef>
              <a:buFont typeface="+mj-lt"/>
              <a:buAutoNum type="arabicPeriod"/>
            </a:pPr>
            <a:r>
              <a:rPr lang="en-US" sz="2300" dirty="0" smtClean="0"/>
              <a:t>Place </a:t>
            </a:r>
            <a:r>
              <a:rPr lang="en-US" sz="2300" dirty="0"/>
              <a:t>the insertion point after the Snapshot Picture List layout SmartArt graphic and press </a:t>
            </a:r>
            <a:r>
              <a:rPr lang="en-US" sz="2300" b="1" dirty="0"/>
              <a:t>Enter</a:t>
            </a:r>
            <a:r>
              <a:rPr lang="en-US" sz="2300" dirty="0"/>
              <a:t> twice to create blank lines.</a:t>
            </a:r>
          </a:p>
          <a:p>
            <a:pPr marL="457200" indent="-457200">
              <a:spcBef>
                <a:spcPts val="400"/>
              </a:spcBef>
              <a:buFont typeface="+mj-lt"/>
              <a:buAutoNum type="arabicPeriod"/>
            </a:pPr>
            <a:r>
              <a:rPr lang="en-US" sz="2300" dirty="0" smtClean="0"/>
              <a:t>Select </a:t>
            </a:r>
            <a:r>
              <a:rPr lang="en-US" sz="2300" dirty="0"/>
              <a:t>the clip art image you inserted into the document during the preceding exercise to display the </a:t>
            </a:r>
            <a:r>
              <a:rPr lang="en-US" sz="2300" i="1" dirty="0"/>
              <a:t>Picture Tools Format</a:t>
            </a:r>
            <a:r>
              <a:rPr lang="en-US" sz="2300" dirty="0"/>
              <a:t> tab.</a:t>
            </a:r>
          </a:p>
          <a:p>
            <a:pPr marL="457200" indent="-457200">
              <a:spcBef>
                <a:spcPts val="400"/>
              </a:spcBef>
              <a:buFont typeface="+mj-lt"/>
              <a:buAutoNum type="arabicPeriod"/>
            </a:pPr>
            <a:r>
              <a:rPr lang="en-US" sz="2300" dirty="0" smtClean="0"/>
              <a:t>Click </a:t>
            </a:r>
            <a:r>
              <a:rPr lang="en-US" sz="2300" dirty="0"/>
              <a:t>the </a:t>
            </a:r>
            <a:r>
              <a:rPr lang="en-US" sz="2300" i="1" dirty="0"/>
              <a:t>Format</a:t>
            </a:r>
            <a:r>
              <a:rPr lang="en-US" sz="2300" dirty="0"/>
              <a:t> tab, and click the </a:t>
            </a:r>
            <a:r>
              <a:rPr lang="en-US" sz="2300" b="1" dirty="0"/>
              <a:t>Adjust group drop-down arrow </a:t>
            </a:r>
            <a:r>
              <a:rPr lang="en-US" sz="2300" dirty="0"/>
              <a:t>to display the </a:t>
            </a:r>
            <a:r>
              <a:rPr lang="en-US" sz="2300" i="1" dirty="0"/>
              <a:t>Artistic Effects</a:t>
            </a:r>
            <a:r>
              <a:rPr lang="en-US" sz="2300" dirty="0"/>
              <a:t> menu. </a:t>
            </a:r>
          </a:p>
          <a:p>
            <a:pPr marL="457200" indent="-457200">
              <a:spcBef>
                <a:spcPts val="400"/>
              </a:spcBef>
              <a:buFont typeface="+mj-lt"/>
              <a:buAutoNum type="arabicPeriod"/>
            </a:pPr>
            <a:r>
              <a:rPr lang="en-US" sz="2300" dirty="0" smtClean="0"/>
              <a:t>Select </a:t>
            </a:r>
            <a:r>
              <a:rPr lang="en-US" sz="2300" dirty="0"/>
              <a:t>the </a:t>
            </a:r>
            <a:r>
              <a:rPr lang="en-US" sz="2300" b="1" dirty="0"/>
              <a:t>Pencil Sketch</a:t>
            </a:r>
            <a:r>
              <a:rPr lang="en-US" sz="2300" dirty="0"/>
              <a:t> option from the menu in the first row, fourth option, and click outside the image to deselect it. The picture changes to a sketch making it appear as though it was hand drawn.</a:t>
            </a:r>
          </a:p>
          <a:p>
            <a:endParaRPr lang="en-US" sz="2400" dirty="0"/>
          </a:p>
        </p:txBody>
      </p:sp>
    </p:spTree>
    <p:extLst>
      <p:ext uri="{BB962C8B-B14F-4D97-AF65-F5344CB8AC3E}">
        <p14:creationId xmlns:p14="http://schemas.microsoft.com/office/powerpoint/2010/main" val="1839279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Pictures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400"/>
              </a:spcBef>
              <a:buFont typeface="+mj-lt"/>
              <a:buAutoNum type="arabicPeriod" startAt="4"/>
            </a:pPr>
            <a:r>
              <a:rPr lang="en-US" sz="2200" dirty="0" smtClean="0"/>
              <a:t>Click </a:t>
            </a:r>
            <a:r>
              <a:rPr lang="en-US" sz="2200" dirty="0"/>
              <a:t>the dialog box’s </a:t>
            </a:r>
            <a:br>
              <a:rPr lang="en-US" sz="2200" dirty="0"/>
            </a:br>
            <a:r>
              <a:rPr lang="en-US" sz="2200" b="1" dirty="0"/>
              <a:t>drop-down directory</a:t>
            </a:r>
            <a:r>
              <a:rPr lang="en-US" sz="2200" dirty="0"/>
              <a:t> to </a:t>
            </a:r>
            <a:br>
              <a:rPr lang="en-US" sz="2200" dirty="0"/>
            </a:br>
            <a:r>
              <a:rPr lang="en-US" sz="2200" dirty="0"/>
              <a:t>navigate to your USB </a:t>
            </a:r>
            <a:br>
              <a:rPr lang="en-US" sz="2200" dirty="0"/>
            </a:br>
            <a:r>
              <a:rPr lang="en-US" sz="2200" dirty="0"/>
              <a:t>flash drive for the data </a:t>
            </a:r>
            <a:br>
              <a:rPr lang="en-US" sz="2200" dirty="0"/>
            </a:br>
            <a:r>
              <a:rPr lang="en-US" sz="2200" dirty="0"/>
              <a:t>files for this lesson </a:t>
            </a:r>
            <a:br>
              <a:rPr lang="en-US" sz="2200" dirty="0"/>
            </a:br>
            <a:r>
              <a:rPr lang="en-US" sz="2200" dirty="0"/>
              <a:t>and click to select </a:t>
            </a:r>
            <a:br>
              <a:rPr lang="en-US" sz="2200" dirty="0"/>
            </a:br>
            <a:r>
              <a:rPr lang="en-US" sz="2200" dirty="0"/>
              <a:t>the picture file named </a:t>
            </a:r>
            <a:br>
              <a:rPr lang="en-US" sz="2200" dirty="0"/>
            </a:br>
            <a:r>
              <a:rPr lang="en-US" sz="2200" b="1" i="1" dirty="0"/>
              <a:t>palms</a:t>
            </a:r>
            <a:r>
              <a:rPr lang="en-US" sz="2200" dirty="0"/>
              <a:t> (see right).</a:t>
            </a:r>
          </a:p>
          <a:p>
            <a:pPr marL="457200" indent="-457200">
              <a:spcBef>
                <a:spcPts val="400"/>
              </a:spcBef>
              <a:buFont typeface="+mj-lt"/>
              <a:buAutoNum type="arabicPeriod" startAt="4"/>
            </a:pPr>
            <a:r>
              <a:rPr lang="en-US" sz="2200" dirty="0"/>
              <a:t>Click </a:t>
            </a:r>
            <a:r>
              <a:rPr lang="en-US" sz="2200" b="1" dirty="0"/>
              <a:t>Insert</a:t>
            </a:r>
            <a:r>
              <a:rPr lang="en-US" sz="2200" dirty="0"/>
              <a:t>. The picture appears within your document at the cursor location, and the </a:t>
            </a:r>
            <a:r>
              <a:rPr lang="en-US" sz="2200" i="1" dirty="0"/>
              <a:t>Format</a:t>
            </a:r>
            <a:r>
              <a:rPr lang="en-US" sz="2200" dirty="0"/>
              <a:t> tab opens with the </a:t>
            </a:r>
            <a:r>
              <a:rPr lang="en-US" sz="2200" i="1" dirty="0"/>
              <a:t>Picture Tool</a:t>
            </a:r>
            <a:r>
              <a:rPr lang="en-US" sz="2200" dirty="0"/>
              <a:t> command groups.</a:t>
            </a:r>
          </a:p>
          <a:p>
            <a:pPr marL="457200" indent="-457200">
              <a:spcBef>
                <a:spcPts val="400"/>
              </a:spcBef>
              <a:buFont typeface="+mj-lt"/>
              <a:buAutoNum type="arabicPeriod" startAt="4"/>
            </a:pPr>
            <a:r>
              <a:rPr lang="en-US" sz="2200" b="1" dirty="0"/>
              <a:t>SAVE</a:t>
            </a:r>
            <a:r>
              <a:rPr lang="en-US" sz="2200" dirty="0"/>
              <a:t> the document as </a:t>
            </a:r>
            <a:r>
              <a:rPr lang="en-US" sz="2200" b="1" i="1" dirty="0"/>
              <a:t>palm_trees</a:t>
            </a:r>
            <a:r>
              <a:rPr lang="en-US" sz="2200" dirty="0"/>
              <a:t> in your USB flash drive in the lesson folder.</a:t>
            </a:r>
          </a:p>
          <a:p>
            <a:pPr>
              <a:spcBef>
                <a:spcPts val="400"/>
              </a:spcBef>
            </a:pPr>
            <a:r>
              <a:rPr lang="en-US" sz="2200" b="1" dirty="0"/>
              <a:t>LEAVE</a:t>
            </a:r>
            <a:r>
              <a:rPr lang="en-US" sz="2200" dirty="0"/>
              <a:t> the document open to use in the next exercise</a:t>
            </a:r>
            <a:r>
              <a:rPr lang="en-US" sz="2200" dirty="0" smtClean="0"/>
              <a:t>.</a:t>
            </a:r>
            <a:endParaRPr lang="en-US" sz="2400" dirty="0"/>
          </a:p>
          <a:p>
            <a:endParaRPr lang="en-US" sz="2400" dirty="0"/>
          </a:p>
          <a:p>
            <a:endParaRPr lang="en-US" sz="2400" dirty="0"/>
          </a:p>
          <a:p>
            <a:endParaRPr lang="en-US" sz="2400" dirty="0"/>
          </a:p>
          <a:p>
            <a:endParaRPr lang="en-US" sz="2400" dirty="0"/>
          </a:p>
        </p:txBody>
      </p:sp>
      <p:pic>
        <p:nvPicPr>
          <p:cNvPr id="2" name="Picture 1" descr="08.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1628800"/>
            <a:ext cx="4685704" cy="2540000"/>
          </a:xfrm>
          <a:prstGeom prst="rect">
            <a:avLst/>
          </a:prstGeom>
        </p:spPr>
      </p:pic>
    </p:spTree>
    <p:extLst>
      <p:ext uri="{BB962C8B-B14F-4D97-AF65-F5344CB8AC3E}">
        <p14:creationId xmlns:p14="http://schemas.microsoft.com/office/powerpoint/2010/main" val="2184997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000" dirty="0" smtClean="0"/>
              <a:t>Move </a:t>
            </a:r>
            <a:r>
              <a:rPr lang="en-US" sz="2000" dirty="0"/>
              <a:t>the insertion point to the first blank line below the Pencil Sketch SmartArt image. Key the following text: </a:t>
            </a:r>
          </a:p>
          <a:p>
            <a:pPr marL="0" indent="0">
              <a:buNone/>
            </a:pPr>
            <a:r>
              <a:rPr lang="en-US" sz="2000" dirty="0"/>
              <a:t>	</a:t>
            </a:r>
            <a:r>
              <a:rPr lang="en-US" sz="2000" b="1" dirty="0"/>
              <a:t>Word 2010 has enhanced the Illustration and </a:t>
            </a:r>
            <a:r>
              <a:rPr lang="en-US" sz="2000" b="1" dirty="0" smtClean="0"/>
              <a:t>Graphics</a:t>
            </a:r>
            <a:br>
              <a:rPr lang="en-US" sz="2000" b="1" dirty="0" smtClean="0"/>
            </a:br>
            <a:r>
              <a:rPr lang="en-US" sz="2000" b="1" dirty="0" smtClean="0"/>
              <a:t>	commands </a:t>
            </a:r>
            <a:r>
              <a:rPr lang="en-US" sz="2000" b="1" dirty="0"/>
              <a:t>by adding the Artistic Effects feature. </a:t>
            </a:r>
            <a:r>
              <a:rPr lang="en-US" sz="2000" b="1" dirty="0" smtClean="0"/>
              <a:t/>
            </a:r>
            <a:br>
              <a:rPr lang="en-US" sz="2000" b="1" dirty="0" smtClean="0"/>
            </a:br>
            <a:r>
              <a:rPr lang="en-US" sz="2000" b="1" dirty="0" smtClean="0"/>
              <a:t>	Applying </a:t>
            </a:r>
            <a:r>
              <a:rPr lang="en-US" sz="2000" b="1" dirty="0"/>
              <a:t>an artistic effect to a picture or clip art gives </a:t>
            </a:r>
            <a:r>
              <a:rPr lang="en-US" sz="2000" b="1" dirty="0" smtClean="0"/>
              <a:t/>
            </a:r>
            <a:br>
              <a:rPr lang="en-US" sz="2000" b="1" dirty="0" smtClean="0"/>
            </a:br>
            <a:r>
              <a:rPr lang="en-US" sz="2000" b="1" dirty="0" smtClean="0"/>
              <a:t>	it </a:t>
            </a:r>
            <a:r>
              <a:rPr lang="en-US" sz="2000" b="1" dirty="0"/>
              <a:t>a compelling new look. This feature might not have </a:t>
            </a:r>
            <a:r>
              <a:rPr lang="en-US" sz="2000" b="1" dirty="0" smtClean="0"/>
              <a:t/>
            </a:r>
            <a:br>
              <a:rPr lang="en-US" sz="2000" b="1" dirty="0" smtClean="0"/>
            </a:br>
            <a:r>
              <a:rPr lang="en-US" sz="2000" b="1" dirty="0" smtClean="0"/>
              <a:t>	all </a:t>
            </a:r>
            <a:r>
              <a:rPr lang="en-US" sz="2000" b="1" dirty="0"/>
              <a:t>the photo-editing capabilities but it can change an </a:t>
            </a:r>
            <a:r>
              <a:rPr lang="en-US" sz="2000" b="1" dirty="0" smtClean="0"/>
              <a:t/>
            </a:r>
            <a:br>
              <a:rPr lang="en-US" sz="2000" b="1" dirty="0" smtClean="0"/>
            </a:br>
            <a:r>
              <a:rPr lang="en-US" sz="2000" b="1" dirty="0" smtClean="0"/>
              <a:t>	original </a:t>
            </a:r>
            <a:r>
              <a:rPr lang="en-US" sz="2000" b="1" dirty="0"/>
              <a:t>picture to make it look like a sketch, drawing, </a:t>
            </a:r>
            <a:r>
              <a:rPr lang="en-US" sz="2000" b="1" dirty="0" smtClean="0"/>
              <a:t/>
            </a:r>
            <a:br>
              <a:rPr lang="en-US" sz="2000" b="1" dirty="0" smtClean="0"/>
            </a:br>
            <a:r>
              <a:rPr lang="en-US" sz="2000" b="1" dirty="0" smtClean="0"/>
              <a:t>	or </a:t>
            </a:r>
            <a:r>
              <a:rPr lang="en-US" sz="2000" b="1" dirty="0"/>
              <a:t>painting.</a:t>
            </a:r>
            <a:endParaRPr lang="en-US" sz="2000" dirty="0"/>
          </a:p>
          <a:p>
            <a:pPr marL="457200" indent="-457200">
              <a:buFont typeface="+mj-lt"/>
              <a:buAutoNum type="arabicPeriod" startAt="6"/>
            </a:pPr>
            <a:r>
              <a:rPr lang="en-US" sz="2000" dirty="0" smtClean="0"/>
              <a:t>Select </a:t>
            </a:r>
            <a:r>
              <a:rPr lang="en-US" sz="2000" dirty="0"/>
              <a:t>the text and on the </a:t>
            </a:r>
            <a:r>
              <a:rPr lang="en-US" sz="2000" i="1" dirty="0"/>
              <a:t>Font</a:t>
            </a:r>
            <a:r>
              <a:rPr lang="en-US" sz="2000" dirty="0"/>
              <a:t> group of the </a:t>
            </a:r>
            <a:r>
              <a:rPr lang="en-US" sz="2000" i="1" dirty="0"/>
              <a:t>Home</a:t>
            </a:r>
            <a:r>
              <a:rPr lang="en-US" sz="2000" dirty="0"/>
              <a:t> tab, change the font size of the text you’ve keyed to </a:t>
            </a:r>
            <a:r>
              <a:rPr lang="en-US" sz="2000" b="1" dirty="0"/>
              <a:t>14 pt</a:t>
            </a:r>
            <a:r>
              <a:rPr lang="en-US" sz="2000" dirty="0"/>
              <a:t>, then click the </a:t>
            </a:r>
            <a:r>
              <a:rPr lang="en-US" sz="2000" b="1" dirty="0"/>
              <a:t>Align Text Left </a:t>
            </a:r>
            <a:r>
              <a:rPr lang="en-US" sz="2000" dirty="0"/>
              <a:t>button</a:t>
            </a:r>
            <a:r>
              <a:rPr lang="en-US" sz="2000" dirty="0" smtClean="0"/>
              <a:t>.</a:t>
            </a:r>
          </a:p>
          <a:p>
            <a:pPr marL="457200" indent="-457200">
              <a:buFont typeface="+mj-lt"/>
              <a:buAutoNum type="arabicPeriod" startAt="6"/>
            </a:pPr>
            <a:r>
              <a:rPr lang="en-US" sz="2000" dirty="0"/>
              <a:t>Select the Pencil Sketch SmartArt image layout, and then click the </a:t>
            </a:r>
            <a:r>
              <a:rPr lang="en-US" sz="2000" i="1" dirty="0"/>
              <a:t>Format</a:t>
            </a:r>
            <a:r>
              <a:rPr lang="en-US" sz="2000" dirty="0"/>
              <a:t> tab. In the </a:t>
            </a:r>
            <a:r>
              <a:rPr lang="en-US" sz="2000" i="1" dirty="0"/>
              <a:t>Arrange</a:t>
            </a:r>
            <a:r>
              <a:rPr lang="en-US" sz="2000" dirty="0"/>
              <a:t> group, click the </a:t>
            </a:r>
            <a:r>
              <a:rPr lang="en-US" sz="2000" b="1" dirty="0"/>
              <a:t>drop-down arrow</a:t>
            </a:r>
            <a:r>
              <a:rPr lang="en-US" sz="2000" dirty="0"/>
              <a:t> to display the </a:t>
            </a:r>
            <a:r>
              <a:rPr lang="en-US" sz="2000" i="1" dirty="0"/>
              <a:t>Position</a:t>
            </a:r>
            <a:r>
              <a:rPr lang="en-US" sz="2000" dirty="0"/>
              <a:t> menu</a:t>
            </a:r>
            <a:r>
              <a:rPr lang="en-US" sz="2000" dirty="0" smtClean="0"/>
              <a:t>.</a:t>
            </a:r>
            <a:endParaRPr lang="en-US" sz="2000" dirty="0"/>
          </a:p>
        </p:txBody>
      </p:sp>
    </p:spTree>
    <p:extLst>
      <p:ext uri="{BB962C8B-B14F-4D97-AF65-F5344CB8AC3E}">
        <p14:creationId xmlns:p14="http://schemas.microsoft.com/office/powerpoint/2010/main" val="15424484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Select </a:t>
            </a:r>
            <a:r>
              <a:rPr lang="en-US" sz="2400" b="1" dirty="0"/>
              <a:t>Position in Top </a:t>
            </a:r>
            <a:r>
              <a:rPr lang="en-US" sz="2400" b="1" dirty="0" smtClean="0"/>
              <a:t/>
            </a:r>
            <a:br>
              <a:rPr lang="en-US" sz="2400" b="1" dirty="0" smtClean="0"/>
            </a:br>
            <a:r>
              <a:rPr lang="en-US" sz="2400" b="1" dirty="0" smtClean="0"/>
              <a:t>Left </a:t>
            </a:r>
            <a:r>
              <a:rPr lang="en-US" sz="2400" b="1" dirty="0"/>
              <a:t>with Square Text </a:t>
            </a:r>
            <a:r>
              <a:rPr lang="en-US" sz="2400" b="1" dirty="0" smtClean="0"/>
              <a:t/>
            </a:r>
            <a:br>
              <a:rPr lang="en-US" sz="2400" b="1" dirty="0" smtClean="0"/>
            </a:br>
            <a:r>
              <a:rPr lang="en-US" sz="2400" b="1" dirty="0" smtClean="0"/>
              <a:t>Wrapping</a:t>
            </a:r>
            <a:r>
              <a:rPr lang="en-US" sz="2400" dirty="0"/>
              <a:t>. The image </a:t>
            </a:r>
            <a:r>
              <a:rPr lang="en-US" sz="2400" dirty="0" smtClean="0"/>
              <a:t/>
            </a:r>
            <a:br>
              <a:rPr lang="en-US" sz="2400" dirty="0" smtClean="0"/>
            </a:br>
            <a:r>
              <a:rPr lang="en-US" sz="2400" dirty="0" smtClean="0"/>
              <a:t>is </a:t>
            </a:r>
            <a:r>
              <a:rPr lang="en-US" sz="2400" dirty="0"/>
              <a:t>positioned in the </a:t>
            </a:r>
            <a:r>
              <a:rPr lang="en-US" sz="2400" dirty="0" smtClean="0"/>
              <a:t/>
            </a:r>
            <a:br>
              <a:rPr lang="en-US" sz="2400" dirty="0" smtClean="0"/>
            </a:br>
            <a:r>
              <a:rPr lang="en-US" sz="2400" dirty="0" smtClean="0"/>
              <a:t>top </a:t>
            </a:r>
            <a:r>
              <a:rPr lang="en-US" sz="2400" dirty="0"/>
              <a:t>left margin with </a:t>
            </a:r>
            <a:r>
              <a:rPr lang="en-US" sz="2400" dirty="0" smtClean="0"/>
              <a:t/>
            </a:r>
            <a:br>
              <a:rPr lang="en-US" sz="2400" dirty="0" smtClean="0"/>
            </a:br>
            <a:r>
              <a:rPr lang="en-US" sz="2400" dirty="0" smtClean="0"/>
              <a:t>the </a:t>
            </a:r>
            <a:r>
              <a:rPr lang="en-US" sz="2400" dirty="0"/>
              <a:t>heading to the </a:t>
            </a:r>
            <a:r>
              <a:rPr lang="en-US" sz="2400" dirty="0" smtClean="0"/>
              <a:t/>
            </a:r>
            <a:br>
              <a:rPr lang="en-US" sz="2400" dirty="0" smtClean="0"/>
            </a:br>
            <a:r>
              <a:rPr lang="en-US" sz="2400" dirty="0" smtClean="0"/>
              <a:t>right </a:t>
            </a:r>
            <a:r>
              <a:rPr lang="en-US" sz="2400" dirty="0"/>
              <a:t>side and text </a:t>
            </a:r>
            <a:r>
              <a:rPr lang="en-US" sz="2400" dirty="0" smtClean="0"/>
              <a:t/>
            </a:r>
            <a:br>
              <a:rPr lang="en-US" sz="2400" dirty="0" smtClean="0"/>
            </a:br>
            <a:r>
              <a:rPr lang="en-US" sz="2400" dirty="0" smtClean="0"/>
              <a:t>below </a:t>
            </a:r>
            <a:r>
              <a:rPr lang="en-US" sz="2400" dirty="0"/>
              <a:t>(see </a:t>
            </a:r>
            <a:r>
              <a:rPr lang="en-US" sz="2400" dirty="0" smtClean="0"/>
              <a:t>right).</a:t>
            </a:r>
          </a:p>
          <a:p>
            <a:pPr marL="457200" indent="-457200">
              <a:buFont typeface="+mj-lt"/>
              <a:buAutoNum type="arabicPeriod" startAt="9"/>
            </a:pPr>
            <a:r>
              <a:rPr lang="en-US" sz="2400" b="1" dirty="0"/>
              <a:t>SAVE</a:t>
            </a:r>
            <a:r>
              <a:rPr lang="en-US" sz="2400" dirty="0"/>
              <a:t> the document as </a:t>
            </a:r>
            <a:r>
              <a:rPr lang="en-US" sz="2400" b="1" i="1" dirty="0"/>
              <a:t>exploring_world_flyer</a:t>
            </a:r>
            <a:r>
              <a:rPr lang="en-US" sz="2400" dirty="0"/>
              <a:t> in your USB flash drive in the lesson folder and close file.</a:t>
            </a:r>
          </a:p>
          <a:p>
            <a:r>
              <a:rPr lang="en-US" sz="2400" b="1" dirty="0"/>
              <a:t>LEAVE</a:t>
            </a:r>
            <a:r>
              <a:rPr lang="en-US" sz="2400" dirty="0"/>
              <a:t> the program open for the next exercise</a:t>
            </a:r>
            <a:r>
              <a:rPr lang="en-US" sz="2400" dirty="0" smtClean="0"/>
              <a:t>.</a:t>
            </a:r>
            <a:endParaRPr lang="en-US" sz="2400" dirty="0"/>
          </a:p>
        </p:txBody>
      </p:sp>
      <p:pic>
        <p:nvPicPr>
          <p:cNvPr id="2" name="Picture 1" descr="08.3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1654944"/>
            <a:ext cx="4695239" cy="2824480"/>
          </a:xfrm>
          <a:prstGeom prst="rect">
            <a:avLst/>
          </a:prstGeom>
        </p:spPr>
      </p:pic>
    </p:spTree>
    <p:extLst>
      <p:ext uri="{BB962C8B-B14F-4D97-AF65-F5344CB8AC3E}">
        <p14:creationId xmlns:p14="http://schemas.microsoft.com/office/powerpoint/2010/main" val="8662587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Organizing Clip 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Microsoft Clip Organizer collects and stores clip art, photos animations, videos, and other types of media to use. You can use the organizer to add, delete, copy, and move clips, and to change keywords and captions. </a:t>
            </a:r>
            <a:endParaRPr lang="en-US" sz="2400" dirty="0" smtClean="0"/>
          </a:p>
          <a:p>
            <a:r>
              <a:rPr lang="en-US" sz="2400" dirty="0" smtClean="0"/>
              <a:t>You </a:t>
            </a:r>
            <a:r>
              <a:rPr lang="en-US" sz="2400" dirty="0"/>
              <a:t>also can take clips from a file, scanner, or camera, or online and place them in a personalized folder or in one of the existing folders in the organizer. </a:t>
            </a:r>
            <a:endParaRPr lang="en-US" sz="2400" dirty="0" smtClean="0"/>
          </a:p>
          <a:p>
            <a:r>
              <a:rPr lang="en-US" sz="2400" dirty="0" smtClean="0"/>
              <a:t>These </a:t>
            </a:r>
            <a:r>
              <a:rPr lang="en-US" sz="2400" dirty="0"/>
              <a:t>folders are categorized into collections for easy access. </a:t>
            </a:r>
            <a:endParaRPr lang="en-US" sz="2400" dirty="0" smtClean="0"/>
          </a:p>
          <a:p>
            <a:r>
              <a:rPr lang="en-US" sz="2400" dirty="0" smtClean="0"/>
              <a:t>In </a:t>
            </a:r>
            <a:r>
              <a:rPr lang="en-US" sz="2400" dirty="0"/>
              <a:t>this exercise, you learn to expand and collapse folders and add an image from a target location to the Clip Organizer in a specific folder. </a:t>
            </a:r>
            <a:endParaRPr lang="en-US" sz="2400" dirty="0" smtClean="0"/>
          </a:p>
          <a:p>
            <a:endParaRPr lang="en-US" sz="2400" dirty="0"/>
          </a:p>
        </p:txBody>
      </p:sp>
    </p:spTree>
    <p:extLst>
      <p:ext uri="{BB962C8B-B14F-4D97-AF65-F5344CB8AC3E}">
        <p14:creationId xmlns:p14="http://schemas.microsoft.com/office/powerpoint/2010/main" val="15168872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Organizing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This table </a:t>
            </a:r>
            <a:r>
              <a:rPr lang="en-US" sz="2400" dirty="0"/>
              <a:t>displays the types of media files you can add to the Clip Organizer and their file extensions.</a:t>
            </a:r>
          </a:p>
          <a:p>
            <a:endParaRPr lang="en-US" sz="2400" dirty="0"/>
          </a:p>
        </p:txBody>
      </p:sp>
      <p:pic>
        <p:nvPicPr>
          <p:cNvPr id="2" name="Picture 1" descr="Table08.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9832" y="2420888"/>
            <a:ext cx="5511368" cy="3917289"/>
          </a:xfrm>
          <a:prstGeom prst="rect">
            <a:avLst/>
          </a:prstGeom>
        </p:spPr>
      </p:pic>
    </p:spTree>
    <p:extLst>
      <p:ext uri="{BB962C8B-B14F-4D97-AF65-F5344CB8AC3E}">
        <p14:creationId xmlns:p14="http://schemas.microsoft.com/office/powerpoint/2010/main" val="42281741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Organize Clip 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a blank document.</a:t>
            </a:r>
          </a:p>
          <a:p>
            <a:pPr marL="457200" indent="-457200">
              <a:buFont typeface="+mj-lt"/>
              <a:buAutoNum type="arabicPeriod"/>
            </a:pPr>
            <a:r>
              <a:rPr lang="en-US" sz="2400" dirty="0" smtClean="0"/>
              <a:t>On </a:t>
            </a:r>
            <a:r>
              <a:rPr lang="en-US" sz="2400" dirty="0"/>
              <a:t>the task bar, click the </a:t>
            </a:r>
            <a:r>
              <a:rPr lang="en-US" sz="2400" b="1" dirty="0" smtClean="0"/>
              <a:t>Start</a:t>
            </a:r>
            <a:r>
              <a:rPr lang="en-US" sz="2400" dirty="0" smtClean="0"/>
              <a:t>         button</a:t>
            </a:r>
            <a:r>
              <a:rPr lang="en-US" sz="2400" dirty="0"/>
              <a:t>.</a:t>
            </a:r>
          </a:p>
          <a:p>
            <a:pPr marL="457200" indent="-457200">
              <a:buFont typeface="+mj-lt"/>
              <a:buAutoNum type="arabicPeriod"/>
            </a:pPr>
            <a:r>
              <a:rPr lang="en-US" sz="2400" dirty="0" smtClean="0"/>
              <a:t>In </a:t>
            </a:r>
            <a:r>
              <a:rPr lang="en-US" sz="2400" dirty="0"/>
              <a:t>the </a:t>
            </a:r>
            <a:r>
              <a:rPr lang="en-US" sz="2400" i="1" dirty="0"/>
              <a:t>Search</a:t>
            </a:r>
            <a:r>
              <a:rPr lang="en-US" sz="2400" dirty="0"/>
              <a:t> box, key </a:t>
            </a:r>
            <a:r>
              <a:rPr lang="en-US" sz="2400" b="1" dirty="0"/>
              <a:t>Microsoft Clip Organizer</a:t>
            </a:r>
            <a:r>
              <a:rPr lang="en-US" sz="2400" dirty="0"/>
              <a:t>, the Microsoft Clip Organizer will open on your screen, as shown </a:t>
            </a:r>
            <a:r>
              <a:rPr lang="en-US" sz="2400" dirty="0" smtClean="0"/>
              <a:t>at  right. </a:t>
            </a:r>
            <a:br>
              <a:rPr lang="en-US" sz="2400" dirty="0" smtClean="0"/>
            </a:br>
            <a:r>
              <a:rPr lang="en-US" sz="2400" dirty="0" smtClean="0"/>
              <a:t>In </a:t>
            </a:r>
            <a:r>
              <a:rPr lang="en-US" sz="2400" dirty="0"/>
              <a:t>the left pane of </a:t>
            </a:r>
            <a:r>
              <a:rPr lang="en-US" sz="2400" dirty="0" smtClean="0"/>
              <a:t/>
            </a:r>
            <a:br>
              <a:rPr lang="en-US" sz="2400" dirty="0" smtClean="0"/>
            </a:br>
            <a:r>
              <a:rPr lang="en-US" sz="2400" dirty="0" smtClean="0"/>
              <a:t>the </a:t>
            </a:r>
            <a:r>
              <a:rPr lang="en-US" sz="2400" dirty="0"/>
              <a:t>Organizer, a </a:t>
            </a:r>
            <a:r>
              <a:rPr lang="en-US" sz="2400" dirty="0" smtClean="0"/>
              <a:t/>
            </a:r>
            <a:br>
              <a:rPr lang="en-US" sz="2400" dirty="0" smtClean="0"/>
            </a:br>
            <a:r>
              <a:rPr lang="en-US" sz="2400" dirty="0" smtClean="0"/>
              <a:t>folder </a:t>
            </a:r>
            <a:r>
              <a:rPr lang="en-US" sz="2400" dirty="0"/>
              <a:t>named My </a:t>
            </a:r>
            <a:r>
              <a:rPr lang="en-US" sz="2400" dirty="0" smtClean="0"/>
              <a:t/>
            </a:r>
            <a:br>
              <a:rPr lang="en-US" sz="2400" dirty="0" smtClean="0"/>
            </a:br>
            <a:r>
              <a:rPr lang="en-US" sz="2400" dirty="0" smtClean="0"/>
              <a:t>Collections contains </a:t>
            </a:r>
            <a:br>
              <a:rPr lang="en-US" sz="2400" dirty="0" smtClean="0"/>
            </a:br>
            <a:r>
              <a:rPr lang="en-US" sz="2400" dirty="0" smtClean="0"/>
              <a:t>two </a:t>
            </a:r>
            <a:r>
              <a:rPr lang="en-US" sz="2400" dirty="0"/>
              <a:t>subfolders</a:t>
            </a:r>
            <a:r>
              <a:rPr lang="en-US" sz="2400" dirty="0" smtClean="0"/>
              <a:t>—</a:t>
            </a:r>
            <a:br>
              <a:rPr lang="en-US" sz="2400" dirty="0" smtClean="0"/>
            </a:br>
            <a:r>
              <a:rPr lang="en-US" sz="2400" dirty="0" smtClean="0"/>
              <a:t>Favorites </a:t>
            </a:r>
            <a:r>
              <a:rPr lang="en-US" sz="2400" dirty="0"/>
              <a:t>and </a:t>
            </a:r>
            <a:r>
              <a:rPr lang="en-US" sz="2400" dirty="0" smtClean="0"/>
              <a:t/>
            </a:r>
            <a:br>
              <a:rPr lang="en-US" sz="2400" dirty="0" smtClean="0"/>
            </a:br>
            <a:r>
              <a:rPr lang="en-US" sz="2400" dirty="0" smtClean="0"/>
              <a:t>Unclassified </a:t>
            </a:r>
            <a:r>
              <a:rPr lang="en-US" sz="2400" dirty="0"/>
              <a:t>Clips</a:t>
            </a:r>
            <a:r>
              <a:rPr lang="en-US" sz="2400" dirty="0" smtClean="0"/>
              <a:t>.</a:t>
            </a:r>
            <a:endParaRPr lang="en-US" sz="2400" dirty="0"/>
          </a:p>
        </p:txBody>
      </p:sp>
      <p:pic>
        <p:nvPicPr>
          <p:cNvPr id="2" name="Picture 1" descr="sta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2060848"/>
            <a:ext cx="477520" cy="457623"/>
          </a:xfrm>
          <a:prstGeom prst="rect">
            <a:avLst/>
          </a:prstGeom>
        </p:spPr>
      </p:pic>
      <p:pic>
        <p:nvPicPr>
          <p:cNvPr id="3" name="Picture 2" descr="08.3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5896" y="3501008"/>
            <a:ext cx="4805680" cy="2391409"/>
          </a:xfrm>
          <a:prstGeom prst="rect">
            <a:avLst/>
          </a:prstGeom>
        </p:spPr>
      </p:pic>
    </p:spTree>
    <p:extLst>
      <p:ext uri="{BB962C8B-B14F-4D97-AF65-F5344CB8AC3E}">
        <p14:creationId xmlns:p14="http://schemas.microsoft.com/office/powerpoint/2010/main" val="135115121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Organize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Click </a:t>
            </a:r>
            <a:r>
              <a:rPr lang="en-US" sz="2300" dirty="0"/>
              <a:t>the </a:t>
            </a:r>
            <a:r>
              <a:rPr lang="en-US" sz="2300" b="1" dirty="0"/>
              <a:t>plus + </a:t>
            </a:r>
            <a:r>
              <a:rPr lang="en-US" sz="2300" dirty="0"/>
              <a:t>symbol beside the </a:t>
            </a:r>
            <a:r>
              <a:rPr lang="en-US" sz="2300" i="1" dirty="0"/>
              <a:t>Office Collections</a:t>
            </a:r>
            <a:r>
              <a:rPr lang="en-US" sz="2300" dirty="0"/>
              <a:t> folder to expand the folder, and then notice the subfolders it contains. Scan through some of the subfolders to view the categories of clips they contain. Click the </a:t>
            </a:r>
            <a:r>
              <a:rPr lang="en-US" sz="2300" b="1" dirty="0"/>
              <a:t>minus –</a:t>
            </a:r>
            <a:r>
              <a:rPr lang="en-US" sz="2300" dirty="0"/>
              <a:t> symbol to collapse the Office Collections folder contents.</a:t>
            </a:r>
          </a:p>
          <a:p>
            <a:pPr marL="457200" indent="-457200">
              <a:buFont typeface="+mj-lt"/>
              <a:buAutoNum type="arabicPeriod" startAt="3"/>
            </a:pPr>
            <a:r>
              <a:rPr lang="en-US" sz="2300" dirty="0" smtClean="0"/>
              <a:t>Click </a:t>
            </a:r>
            <a:r>
              <a:rPr lang="en-US" sz="2300" dirty="0"/>
              <a:t>the </a:t>
            </a:r>
            <a:r>
              <a:rPr lang="en-US" sz="2300" b="1" dirty="0"/>
              <a:t>plus +</a:t>
            </a:r>
            <a:r>
              <a:rPr lang="en-US" sz="2300" dirty="0"/>
              <a:t> symbol to expand the </a:t>
            </a:r>
            <a:r>
              <a:rPr lang="en-US" sz="2300" i="1" dirty="0"/>
              <a:t>Web Collections</a:t>
            </a:r>
            <a:r>
              <a:rPr lang="en-US" sz="2300" dirty="0"/>
              <a:t> folder, and then scan through the subfolders to view the categories of clips they contain. Click the </a:t>
            </a:r>
            <a:r>
              <a:rPr lang="en-US" sz="2300" b="1" dirty="0"/>
              <a:t>minus – </a:t>
            </a:r>
            <a:r>
              <a:rPr lang="en-US" sz="2300" dirty="0"/>
              <a:t>symbol to collapse the Web Collections folder contents.</a:t>
            </a:r>
          </a:p>
          <a:p>
            <a:pPr marL="457200" indent="-457200">
              <a:buFont typeface="+mj-lt"/>
              <a:buAutoNum type="arabicPeriod" startAt="3"/>
            </a:pPr>
            <a:r>
              <a:rPr lang="en-US" sz="2300" dirty="0" smtClean="0"/>
              <a:t>To </a:t>
            </a:r>
            <a:r>
              <a:rPr lang="en-US" sz="2300" dirty="0"/>
              <a:t>begin the process of inserting a picture from your data files in the lesson folder and adding it to the Favorites folder, select the </a:t>
            </a:r>
            <a:r>
              <a:rPr lang="en-US" sz="2300" b="1" dirty="0"/>
              <a:t>Favorites</a:t>
            </a:r>
            <a:r>
              <a:rPr lang="en-US" sz="2300" dirty="0"/>
              <a:t> folder from the </a:t>
            </a:r>
            <a:r>
              <a:rPr lang="en-US" sz="2300" i="1" dirty="0"/>
              <a:t>Collection</a:t>
            </a:r>
            <a:r>
              <a:rPr lang="en-US" sz="2300" dirty="0"/>
              <a:t> list. The Favorites folder is the active folder</a:t>
            </a:r>
            <a:r>
              <a:rPr lang="en-US" sz="2300" dirty="0" smtClean="0"/>
              <a:t>.</a:t>
            </a:r>
            <a:endParaRPr lang="en-US" sz="2300" dirty="0"/>
          </a:p>
        </p:txBody>
      </p:sp>
    </p:spTree>
    <p:extLst>
      <p:ext uri="{BB962C8B-B14F-4D97-AF65-F5344CB8AC3E}">
        <p14:creationId xmlns:p14="http://schemas.microsoft.com/office/powerpoint/2010/main" val="103615802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Organize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On </a:t>
            </a:r>
            <a:r>
              <a:rPr lang="en-US" sz="2400" dirty="0"/>
              <a:t>the </a:t>
            </a:r>
            <a:r>
              <a:rPr lang="en-US" sz="2400" i="1" dirty="0"/>
              <a:t>Menu</a:t>
            </a:r>
            <a:r>
              <a:rPr lang="en-US" sz="2400" dirty="0"/>
              <a:t> bar, click </a:t>
            </a:r>
            <a:r>
              <a:rPr lang="en-US" sz="2400" b="1" dirty="0"/>
              <a:t>File</a:t>
            </a:r>
            <a:r>
              <a:rPr lang="en-US" sz="2400" dirty="0"/>
              <a:t>, then click the right arrow at </a:t>
            </a:r>
            <a:r>
              <a:rPr lang="en-US" sz="2400" b="1" dirty="0"/>
              <a:t>Add Clips to Organizer</a:t>
            </a:r>
            <a:r>
              <a:rPr lang="en-US" sz="2400" dirty="0"/>
              <a:t>, to select </a:t>
            </a:r>
            <a:r>
              <a:rPr lang="en-US" sz="2400" b="1" dirty="0"/>
              <a:t>On my Own</a:t>
            </a:r>
            <a:r>
              <a:rPr lang="en-US" sz="2400" dirty="0"/>
              <a:t>. The </a:t>
            </a:r>
            <a:r>
              <a:rPr lang="en-US" sz="2400" i="1" dirty="0"/>
              <a:t>Add to Clips Organizer</a:t>
            </a:r>
            <a:r>
              <a:rPr lang="en-US" sz="2400" dirty="0"/>
              <a:t> dialog box opens.</a:t>
            </a:r>
          </a:p>
          <a:p>
            <a:pPr marL="457200" indent="-457200">
              <a:spcBef>
                <a:spcPts val="450"/>
              </a:spcBef>
              <a:buFont typeface="+mj-lt"/>
              <a:buAutoNum type="arabicPeriod" startAt="6"/>
            </a:pPr>
            <a:r>
              <a:rPr lang="en-US" sz="2400" dirty="0" smtClean="0"/>
              <a:t>Locate </a:t>
            </a:r>
            <a:r>
              <a:rPr lang="en-US" sz="2400" dirty="0"/>
              <a:t>your </a:t>
            </a:r>
            <a:r>
              <a:rPr lang="en-US" sz="2400" b="1" dirty="0"/>
              <a:t>lesson folder</a:t>
            </a:r>
            <a:r>
              <a:rPr lang="en-US" sz="2400" dirty="0"/>
              <a:t> and select the </a:t>
            </a:r>
            <a:r>
              <a:rPr lang="en-US" sz="2400" b="1" i="1" dirty="0"/>
              <a:t>beach</a:t>
            </a:r>
            <a:r>
              <a:rPr lang="en-US" sz="2400" dirty="0"/>
              <a:t> picture. In the </a:t>
            </a:r>
            <a:r>
              <a:rPr lang="en-US" sz="2400" i="1" dirty="0"/>
              <a:t>Add Clips to </a:t>
            </a:r>
            <a:r>
              <a:rPr lang="en-US" sz="2400" i="1" dirty="0" smtClean="0"/>
              <a:t/>
            </a:r>
            <a:br>
              <a:rPr lang="en-US" sz="2400" i="1" dirty="0" smtClean="0"/>
            </a:br>
            <a:r>
              <a:rPr lang="en-US" sz="2400" i="1" dirty="0" smtClean="0"/>
              <a:t>Organizer</a:t>
            </a:r>
            <a:r>
              <a:rPr lang="en-US" sz="2400" dirty="0" smtClean="0"/>
              <a:t> </a:t>
            </a:r>
            <a:r>
              <a:rPr lang="en-US" sz="2400" dirty="0"/>
              <a:t>dialog box, </a:t>
            </a:r>
            <a:r>
              <a:rPr lang="en-US" sz="2400" dirty="0" smtClean="0"/>
              <a:t/>
            </a:r>
            <a:br>
              <a:rPr lang="en-US" sz="2400" dirty="0" smtClean="0"/>
            </a:br>
            <a:r>
              <a:rPr lang="en-US" sz="2400" dirty="0" smtClean="0"/>
              <a:t>the </a:t>
            </a:r>
            <a:r>
              <a:rPr lang="en-US" sz="2400" dirty="0"/>
              <a:t>file name is added </a:t>
            </a:r>
            <a:r>
              <a:rPr lang="en-US" sz="2400" dirty="0" smtClean="0"/>
              <a:t/>
            </a:r>
            <a:br>
              <a:rPr lang="en-US" sz="2400" dirty="0" smtClean="0"/>
            </a:br>
            <a:r>
              <a:rPr lang="en-US" sz="2400" dirty="0" smtClean="0"/>
              <a:t>to </a:t>
            </a:r>
            <a:r>
              <a:rPr lang="en-US" sz="2400" dirty="0"/>
              <a:t>the </a:t>
            </a:r>
            <a:r>
              <a:rPr lang="en-US" sz="2400" i="1" dirty="0"/>
              <a:t>Clip Name</a:t>
            </a:r>
            <a:r>
              <a:rPr lang="en-US" sz="2400" dirty="0"/>
              <a:t> text </a:t>
            </a:r>
            <a:r>
              <a:rPr lang="en-US" sz="2400" dirty="0" smtClean="0"/>
              <a:t/>
            </a:r>
            <a:br>
              <a:rPr lang="en-US" sz="2400" dirty="0" smtClean="0"/>
            </a:br>
            <a:r>
              <a:rPr lang="en-US" sz="2400" dirty="0" smtClean="0"/>
              <a:t>box</a:t>
            </a:r>
            <a:r>
              <a:rPr lang="en-US" sz="2400" dirty="0"/>
              <a:t>. Click the </a:t>
            </a:r>
            <a:r>
              <a:rPr lang="en-US" sz="2400" b="1" dirty="0"/>
              <a:t>Add</a:t>
            </a:r>
            <a:r>
              <a:rPr lang="en-US" sz="2400" dirty="0"/>
              <a:t> </a:t>
            </a:r>
            <a:r>
              <a:rPr lang="en-US" sz="2400" dirty="0" smtClean="0"/>
              <a:t/>
            </a:r>
            <a:br>
              <a:rPr lang="en-US" sz="2400" dirty="0" smtClean="0"/>
            </a:br>
            <a:r>
              <a:rPr lang="en-US" sz="2400" dirty="0" smtClean="0"/>
              <a:t>button</a:t>
            </a:r>
            <a:r>
              <a:rPr lang="en-US" sz="2400" dirty="0"/>
              <a:t>. The picture </a:t>
            </a:r>
            <a:r>
              <a:rPr lang="en-US" sz="2400" dirty="0" smtClean="0"/>
              <a:t/>
            </a:r>
            <a:br>
              <a:rPr lang="en-US" sz="2400" dirty="0" smtClean="0"/>
            </a:br>
            <a:r>
              <a:rPr lang="en-US" sz="2400" dirty="0" smtClean="0"/>
              <a:t>is </a:t>
            </a:r>
            <a:r>
              <a:rPr lang="en-US" sz="2400" dirty="0"/>
              <a:t>added to the </a:t>
            </a:r>
            <a:r>
              <a:rPr lang="en-US" sz="2400" dirty="0" smtClean="0"/>
              <a:t/>
            </a:r>
            <a:br>
              <a:rPr lang="en-US" sz="2400" dirty="0" smtClean="0"/>
            </a:br>
            <a:r>
              <a:rPr lang="en-US" sz="2400" dirty="0" smtClean="0"/>
              <a:t>Favorites </a:t>
            </a:r>
            <a:r>
              <a:rPr lang="en-US" sz="2400" dirty="0"/>
              <a:t>folder </a:t>
            </a:r>
            <a:r>
              <a:rPr lang="en-US" sz="2400" dirty="0" smtClean="0"/>
              <a:t/>
            </a:r>
            <a:br>
              <a:rPr lang="en-US" sz="2400" dirty="0" smtClean="0"/>
            </a:br>
            <a:r>
              <a:rPr lang="en-US" sz="2400" dirty="0" smtClean="0"/>
              <a:t>as </a:t>
            </a:r>
            <a:r>
              <a:rPr lang="en-US" sz="2400" dirty="0"/>
              <a:t>shown </a:t>
            </a:r>
            <a:r>
              <a:rPr lang="en-US" sz="2400" dirty="0" smtClean="0"/>
              <a:t>at right.</a:t>
            </a:r>
            <a:endParaRPr lang="en-US" sz="2400" dirty="0"/>
          </a:p>
        </p:txBody>
      </p:sp>
      <p:pic>
        <p:nvPicPr>
          <p:cNvPr id="2" name="Picture 1" descr="08.3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2240" y="3212976"/>
            <a:ext cx="4590103" cy="2938725"/>
          </a:xfrm>
          <a:prstGeom prst="rect">
            <a:avLst/>
          </a:prstGeom>
        </p:spPr>
      </p:pic>
    </p:spTree>
    <p:extLst>
      <p:ext uri="{BB962C8B-B14F-4D97-AF65-F5344CB8AC3E}">
        <p14:creationId xmlns:p14="http://schemas.microsoft.com/office/powerpoint/2010/main" val="32041153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Organize Clip 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dirty="0"/>
              <a:t>the Word document to minimize the Clips Organizer. On the </a:t>
            </a:r>
            <a:r>
              <a:rPr lang="en-US" sz="2400" i="1" dirty="0"/>
              <a:t>Insert</a:t>
            </a:r>
            <a:r>
              <a:rPr lang="en-US" sz="2400" dirty="0"/>
              <a:t> tab, in the </a:t>
            </a:r>
            <a:r>
              <a:rPr lang="en-US" sz="2400" i="1" dirty="0"/>
              <a:t>Illustrations</a:t>
            </a:r>
            <a:r>
              <a:rPr lang="en-US" sz="2400" dirty="0"/>
              <a:t> group, click the </a:t>
            </a:r>
            <a:r>
              <a:rPr lang="en-US" sz="2400" b="1" dirty="0"/>
              <a:t>Clip Art</a:t>
            </a:r>
            <a:r>
              <a:rPr lang="en-US" sz="2400" dirty="0"/>
              <a:t> button to produce the </a:t>
            </a:r>
            <a:r>
              <a:rPr lang="en-US" sz="2400" i="1" dirty="0"/>
              <a:t>Clip Art</a:t>
            </a:r>
            <a:r>
              <a:rPr lang="en-US" sz="2400" dirty="0"/>
              <a:t> pane on the right side of the window. In the </a:t>
            </a:r>
            <a:r>
              <a:rPr lang="en-US" sz="2400" i="1" dirty="0"/>
              <a:t>Search For</a:t>
            </a:r>
            <a:r>
              <a:rPr lang="en-US" sz="2400" dirty="0"/>
              <a:t> box, key </a:t>
            </a:r>
            <a:r>
              <a:rPr lang="en-US" sz="2400" b="1" dirty="0"/>
              <a:t>beach</a:t>
            </a:r>
            <a:r>
              <a:rPr lang="en-US" sz="2400" dirty="0"/>
              <a:t>, and then click </a:t>
            </a:r>
            <a:r>
              <a:rPr lang="en-US" sz="2400" b="1" dirty="0"/>
              <a:t>GO</a:t>
            </a:r>
            <a:r>
              <a:rPr lang="en-US" sz="2400" dirty="0"/>
              <a:t>. The beach picture appears in the results box at the bottom of the pane. </a:t>
            </a:r>
            <a:r>
              <a:rPr lang="en-US" sz="2400" b="1" dirty="0"/>
              <a:t>Close</a:t>
            </a:r>
            <a:r>
              <a:rPr lang="en-US" sz="2400" dirty="0"/>
              <a:t> the Clip Art pane.</a:t>
            </a:r>
          </a:p>
          <a:p>
            <a:pPr marL="457200" indent="-457200">
              <a:buFont typeface="+mj-lt"/>
              <a:buAutoNum type="arabicPeriod" startAt="8"/>
            </a:pPr>
            <a:r>
              <a:rPr lang="en-US" sz="2400" b="1" dirty="0" smtClean="0"/>
              <a:t>CLOSE</a:t>
            </a:r>
            <a:r>
              <a:rPr lang="en-US" sz="2400" dirty="0" smtClean="0"/>
              <a:t> </a:t>
            </a:r>
            <a:r>
              <a:rPr lang="en-US" sz="2400" dirty="0"/>
              <a:t>the Microsoft Clip Organizer.</a:t>
            </a:r>
          </a:p>
          <a:p>
            <a:r>
              <a:rPr lang="en-US" sz="2400" b="1" dirty="0"/>
              <a:t>LEAVE</a:t>
            </a:r>
            <a:r>
              <a:rPr lang="en-US" sz="2400" dirty="0"/>
              <a:t> Word open for the next exercise.</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30236670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Compressing and Resetting Images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 </a:t>
            </a:r>
            <a:r>
              <a:rPr lang="en-US" sz="2400" dirty="0" smtClean="0"/>
              <a:t>When </a:t>
            </a:r>
            <a:r>
              <a:rPr lang="en-US" sz="2400" dirty="0"/>
              <a:t>you compress an image, it reduces the file size thereby reducing the resolution and making the documents more manageable to share. </a:t>
            </a:r>
            <a:endParaRPr lang="en-US" sz="2400" dirty="0" smtClean="0"/>
          </a:p>
          <a:p>
            <a:r>
              <a:rPr lang="en-US" sz="2400" dirty="0" smtClean="0"/>
              <a:t>You </a:t>
            </a:r>
            <a:r>
              <a:rPr lang="en-US" sz="2400" dirty="0"/>
              <a:t>can compress images for clip art and pictures</a:t>
            </a:r>
            <a:r>
              <a:rPr lang="en-US" sz="2400" dirty="0" smtClean="0"/>
              <a:t>.</a:t>
            </a:r>
          </a:p>
          <a:p>
            <a:r>
              <a:rPr lang="en-US" sz="2400" dirty="0" smtClean="0"/>
              <a:t> </a:t>
            </a:r>
            <a:r>
              <a:rPr lang="en-US" sz="2400" dirty="0"/>
              <a:t>Larger images may take up space on your USB flash drive. </a:t>
            </a:r>
            <a:endParaRPr lang="en-US" sz="2400" dirty="0" smtClean="0"/>
          </a:p>
          <a:p>
            <a:r>
              <a:rPr lang="en-US" sz="2400" dirty="0" smtClean="0"/>
              <a:t>When </a:t>
            </a:r>
            <a:r>
              <a:rPr lang="en-US" sz="2400" dirty="0"/>
              <a:t>you </a:t>
            </a:r>
            <a:r>
              <a:rPr lang="en-US" sz="2400" b="1" i="1" dirty="0"/>
              <a:t>compress</a:t>
            </a:r>
            <a:r>
              <a:rPr lang="en-US" sz="2400" dirty="0"/>
              <a:t> an image, you can make it occupy less space on your hard drive or USB flash drive, which will allow you to open and save your document more quickly and reduces the download time for file sharing. </a:t>
            </a:r>
            <a:endParaRPr lang="en-US" sz="2400" dirty="0" smtClean="0"/>
          </a:p>
          <a:p>
            <a:r>
              <a:rPr lang="en-US" sz="2400" b="1" i="1" dirty="0" smtClean="0"/>
              <a:t>Resetting </a:t>
            </a:r>
            <a:r>
              <a:rPr lang="en-US" sz="2400" dirty="0"/>
              <a:t>a picture will discard all formatting changes you made to the picture, including changes to contrast, color, brightness, and style</a:t>
            </a:r>
            <a:r>
              <a:rPr lang="en-US" sz="2400" dirty="0" smtClean="0"/>
              <a:t>.</a:t>
            </a:r>
            <a:endParaRPr lang="en-US" sz="2400" dirty="0"/>
          </a:p>
        </p:txBody>
      </p:sp>
    </p:spTree>
    <p:extLst>
      <p:ext uri="{BB962C8B-B14F-4D97-AF65-F5344CB8AC3E}">
        <p14:creationId xmlns:p14="http://schemas.microsoft.com/office/powerpoint/2010/main" val="33521523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Compressing Images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Compressing </a:t>
            </a:r>
            <a:r>
              <a:rPr lang="en-US" sz="2400" dirty="0"/>
              <a:t>and resetting images will save space when sharing images by email. </a:t>
            </a:r>
          </a:p>
          <a:p>
            <a:r>
              <a:rPr lang="en-US" sz="2400" dirty="0" smtClean="0"/>
              <a:t>In </a:t>
            </a:r>
            <a:r>
              <a:rPr lang="en-US" sz="2400" dirty="0"/>
              <a:t>this exercise, you learn to compress and reset an image in preparation for sharing by email.</a:t>
            </a:r>
          </a:p>
          <a:p>
            <a:endParaRPr lang="en-US" sz="2400" dirty="0"/>
          </a:p>
        </p:txBody>
      </p:sp>
    </p:spTree>
    <p:extLst>
      <p:ext uri="{BB962C8B-B14F-4D97-AF65-F5344CB8AC3E}">
        <p14:creationId xmlns:p14="http://schemas.microsoft.com/office/powerpoint/2010/main" val="1665772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Pictures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Formatting tab with Picture Tools appears whenever you insert a picture into a document or click on an existing picture within the document. </a:t>
            </a:r>
            <a:endParaRPr lang="en-US" sz="2400" dirty="0" smtClean="0"/>
          </a:p>
          <a:p>
            <a:r>
              <a:rPr lang="en-US" sz="2400" dirty="0" smtClean="0"/>
              <a:t>The </a:t>
            </a:r>
            <a:r>
              <a:rPr lang="en-US" sz="2400" dirty="0"/>
              <a:t>Picture Tools provide many options, such as cropping, resizing, scaling, and rotating. </a:t>
            </a:r>
            <a:endParaRPr lang="en-US" sz="2400" dirty="0" smtClean="0"/>
          </a:p>
          <a:p>
            <a:r>
              <a:rPr lang="en-US" sz="2400" dirty="0" smtClean="0"/>
              <a:t>When </a:t>
            </a:r>
            <a:r>
              <a:rPr lang="en-US" sz="2400" dirty="0"/>
              <a:t>you </a:t>
            </a:r>
            <a:r>
              <a:rPr lang="en-US" sz="2400" b="1" i="1" dirty="0"/>
              <a:t>crop</a:t>
            </a:r>
            <a:r>
              <a:rPr lang="en-US" sz="2400" dirty="0"/>
              <a:t> a picture, you trim the horizontal or vertical edges to get rid of unwanted areas. </a:t>
            </a:r>
            <a:r>
              <a:rPr lang="en-US" sz="2400" b="1" i="1" dirty="0"/>
              <a:t>Scale</a:t>
            </a:r>
            <a:r>
              <a:rPr lang="en-US" sz="2400" dirty="0"/>
              <a:t> increases or decreases the original picture’s height and width by percentage. </a:t>
            </a:r>
            <a:endParaRPr lang="en-US" sz="2400" dirty="0" smtClean="0"/>
          </a:p>
          <a:p>
            <a:r>
              <a:rPr lang="en-US" sz="2400" dirty="0" smtClean="0"/>
              <a:t>In </a:t>
            </a:r>
            <a:r>
              <a:rPr lang="en-US" sz="2400" dirty="0"/>
              <a:t>this exercise, you will crop, resize, scale, and rotate a picture within a document</a:t>
            </a:r>
            <a:r>
              <a:rPr lang="en-US" sz="2400" dirty="0" smtClean="0"/>
              <a:t>.</a:t>
            </a:r>
            <a:endParaRPr lang="en-US" sz="2400" dirty="0"/>
          </a:p>
        </p:txBody>
      </p:sp>
    </p:spTree>
    <p:extLst>
      <p:ext uri="{BB962C8B-B14F-4D97-AF65-F5344CB8AC3E}">
        <p14:creationId xmlns:p14="http://schemas.microsoft.com/office/powerpoint/2010/main" val="11047748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Compress Images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a:t>travel_palms2</a:t>
            </a:r>
            <a:r>
              <a:rPr lang="en-US" sz="2400" dirty="0"/>
              <a:t> document competed in an earlier exercise.</a:t>
            </a:r>
          </a:p>
          <a:p>
            <a:pPr marL="457200" indent="-457200">
              <a:buFont typeface="+mj-lt"/>
              <a:buAutoNum type="arabicPeriod"/>
            </a:pPr>
            <a:r>
              <a:rPr lang="en-US" sz="2400" dirty="0" smtClean="0"/>
              <a:t>To </a:t>
            </a:r>
            <a:r>
              <a:rPr lang="en-US" sz="2400" dirty="0"/>
              <a:t>display the </a:t>
            </a:r>
            <a:r>
              <a:rPr lang="en-US" sz="2400" i="1" dirty="0"/>
              <a:t>Picture Tools</a:t>
            </a:r>
            <a:r>
              <a:rPr lang="en-US" sz="2400" dirty="0"/>
              <a:t>, select the </a:t>
            </a:r>
            <a:r>
              <a:rPr lang="en-US" sz="2400" b="1" i="1" dirty="0"/>
              <a:t>travel_palms2</a:t>
            </a:r>
            <a:r>
              <a:rPr lang="en-US" sz="2400" dirty="0"/>
              <a:t> picture.</a:t>
            </a:r>
          </a:p>
          <a:p>
            <a:pPr marL="457200" indent="-457200">
              <a:buFont typeface="+mj-lt"/>
              <a:buAutoNum type="arabicPeriod"/>
            </a:pPr>
            <a:r>
              <a:rPr lang="en-US" sz="2400" dirty="0" smtClean="0"/>
              <a:t>Click </a:t>
            </a:r>
            <a:r>
              <a:rPr lang="en-US" sz="2400" dirty="0"/>
              <a:t>the </a:t>
            </a:r>
            <a:r>
              <a:rPr lang="en-US" sz="2400" b="1" dirty="0"/>
              <a:t>Format </a:t>
            </a:r>
            <a:r>
              <a:rPr lang="en-US" sz="2400" b="1" dirty="0" smtClean="0"/>
              <a:t/>
            </a:r>
            <a:br>
              <a:rPr lang="en-US" sz="2400" b="1" dirty="0" smtClean="0"/>
            </a:br>
            <a:r>
              <a:rPr lang="en-US" sz="2400" dirty="0" smtClean="0"/>
              <a:t>tab</a:t>
            </a:r>
            <a:r>
              <a:rPr lang="en-US" sz="2400" dirty="0"/>
              <a:t>, in the </a:t>
            </a:r>
            <a:r>
              <a:rPr lang="en-US" sz="2400" i="1" dirty="0"/>
              <a:t>Adjust </a:t>
            </a:r>
            <a:r>
              <a:rPr lang="en-US" sz="2400" i="1" dirty="0" smtClean="0"/>
              <a:t/>
            </a:r>
            <a:br>
              <a:rPr lang="en-US" sz="2400" i="1" dirty="0" smtClean="0"/>
            </a:br>
            <a:r>
              <a:rPr lang="en-US" sz="2400" dirty="0" smtClean="0"/>
              <a:t>group</a:t>
            </a:r>
            <a:r>
              <a:rPr lang="en-US" sz="2400" dirty="0"/>
              <a:t>, and click </a:t>
            </a:r>
            <a:r>
              <a:rPr lang="en-US" sz="2400" dirty="0" smtClean="0"/>
              <a:t/>
            </a:r>
            <a:br>
              <a:rPr lang="en-US" sz="2400" dirty="0" smtClean="0"/>
            </a:br>
            <a:r>
              <a:rPr lang="en-US" sz="2400" dirty="0" smtClean="0"/>
              <a:t>the </a:t>
            </a:r>
            <a:r>
              <a:rPr lang="en-US" sz="2400" b="1" dirty="0"/>
              <a:t>Compress</a:t>
            </a:r>
            <a:r>
              <a:rPr lang="en-US" sz="2400" dirty="0"/>
              <a:t> </a:t>
            </a:r>
            <a:r>
              <a:rPr lang="en-US" sz="2400" dirty="0" smtClean="0"/>
              <a:t/>
            </a:r>
            <a:br>
              <a:rPr lang="en-US" sz="2400" dirty="0" smtClean="0"/>
            </a:br>
            <a:r>
              <a:rPr lang="en-US" sz="2400" b="1" dirty="0" smtClean="0"/>
              <a:t>Pictures</a:t>
            </a:r>
            <a:r>
              <a:rPr lang="en-US" sz="2400" dirty="0" smtClean="0"/>
              <a:t> </a:t>
            </a:r>
            <a:r>
              <a:rPr lang="en-US" sz="2400" dirty="0"/>
              <a:t>button </a:t>
            </a:r>
            <a:r>
              <a:rPr lang="en-US" sz="2400" dirty="0" smtClean="0"/>
              <a:t/>
            </a:r>
            <a:br>
              <a:rPr lang="en-US" sz="2400" dirty="0" smtClean="0"/>
            </a:br>
            <a:r>
              <a:rPr lang="en-US" sz="2400" dirty="0" smtClean="0"/>
              <a:t>to </a:t>
            </a:r>
            <a:r>
              <a:rPr lang="en-US" sz="2400" dirty="0"/>
              <a:t>display the </a:t>
            </a:r>
            <a:r>
              <a:rPr lang="en-US" sz="2400" dirty="0" smtClean="0"/>
              <a:t/>
            </a:r>
            <a:br>
              <a:rPr lang="en-US" sz="2400" dirty="0" smtClean="0"/>
            </a:br>
            <a:r>
              <a:rPr lang="en-US" sz="2400" i="1" dirty="0" smtClean="0"/>
              <a:t>Compress </a:t>
            </a:r>
            <a:r>
              <a:rPr lang="en-US" sz="2400" i="1" dirty="0"/>
              <a:t>Pictures</a:t>
            </a:r>
            <a:r>
              <a:rPr lang="en-US" sz="2400" dirty="0"/>
              <a:t> dialog box, </a:t>
            </a:r>
            <a:r>
              <a:rPr lang="en-US" sz="2400" dirty="0" smtClean="0"/>
              <a:t>shown above.</a:t>
            </a:r>
            <a:endParaRPr lang="en-US" sz="2400" dirty="0"/>
          </a:p>
        </p:txBody>
      </p:sp>
      <p:pic>
        <p:nvPicPr>
          <p:cNvPr id="2" name="Picture 1" descr="08.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0884" y="3129032"/>
            <a:ext cx="5148616" cy="2184648"/>
          </a:xfrm>
          <a:prstGeom prst="rect">
            <a:avLst/>
          </a:prstGeom>
        </p:spPr>
      </p:pic>
    </p:spTree>
    <p:extLst>
      <p:ext uri="{BB962C8B-B14F-4D97-AF65-F5344CB8AC3E}">
        <p14:creationId xmlns:p14="http://schemas.microsoft.com/office/powerpoint/2010/main" val="10229653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Compress Images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b="1" dirty="0" smtClean="0"/>
              <a:t> </a:t>
            </a:r>
            <a:r>
              <a:rPr lang="en-US" sz="2200" dirty="0" smtClean="0"/>
              <a:t>In </a:t>
            </a:r>
            <a:r>
              <a:rPr lang="en-US" sz="2200" dirty="0"/>
              <a:t>the </a:t>
            </a:r>
            <a:r>
              <a:rPr lang="en-US" sz="2200" i="1" dirty="0"/>
              <a:t>Compress Options</a:t>
            </a:r>
            <a:r>
              <a:rPr lang="en-US" sz="2200" dirty="0"/>
              <a:t> section, check marks indicate which features are activated.</a:t>
            </a:r>
          </a:p>
          <a:p>
            <a:pPr marL="457200" indent="-457200">
              <a:buFont typeface="+mj-lt"/>
              <a:buAutoNum type="arabicPeriod" startAt="3"/>
            </a:pPr>
            <a:r>
              <a:rPr lang="en-US" sz="2200" b="1" dirty="0" smtClean="0"/>
              <a:t> </a:t>
            </a:r>
            <a:r>
              <a:rPr lang="en-US" sz="2200" dirty="0" smtClean="0"/>
              <a:t>In </a:t>
            </a:r>
            <a:r>
              <a:rPr lang="en-US" sz="2200" dirty="0"/>
              <a:t>the </a:t>
            </a:r>
            <a:r>
              <a:rPr lang="en-US" sz="2200" i="1" dirty="0"/>
              <a:t>Target Output</a:t>
            </a:r>
            <a:r>
              <a:rPr lang="en-US" sz="2200" dirty="0"/>
              <a:t> section, select the </a:t>
            </a:r>
            <a:r>
              <a:rPr lang="en-US" sz="2200" b="1" dirty="0"/>
              <a:t>E-mail (96 ppi): minimize</a:t>
            </a:r>
            <a:r>
              <a:rPr lang="en-US" sz="2200" dirty="0"/>
              <a:t> </a:t>
            </a:r>
            <a:r>
              <a:rPr lang="en-US" sz="2200" b="1" dirty="0"/>
              <a:t>document size for sharing</a:t>
            </a:r>
            <a:r>
              <a:rPr lang="en-US" sz="2200" dirty="0"/>
              <a:t> radio button. By selecting the radio button, the picture file size will be compressed to make the document ready for sharing via email. The other Target Outputs compress the picture to print correctly on printers and screens and to view on web pages and projectors.</a:t>
            </a:r>
          </a:p>
          <a:p>
            <a:pPr marL="457200" indent="-457200">
              <a:buFont typeface="+mj-lt"/>
              <a:buAutoNum type="arabicPeriod" startAt="3"/>
            </a:pPr>
            <a:r>
              <a:rPr lang="en-US" sz="2200" b="1" dirty="0" smtClean="0"/>
              <a:t> </a:t>
            </a:r>
            <a:r>
              <a:rPr lang="en-US" sz="2200" dirty="0" smtClean="0"/>
              <a:t>Click </a:t>
            </a:r>
            <a:r>
              <a:rPr lang="en-US" sz="2200" b="1" dirty="0"/>
              <a:t>OK</a:t>
            </a:r>
            <a:r>
              <a:rPr lang="en-US" sz="2200" dirty="0"/>
              <a:t> to apply your choices.</a:t>
            </a:r>
          </a:p>
          <a:p>
            <a:pPr marL="457200" indent="-457200">
              <a:buFont typeface="+mj-lt"/>
              <a:buAutoNum type="arabicPeriod" startAt="3"/>
            </a:pPr>
            <a:r>
              <a:rPr lang="en-US" sz="2200" b="1" dirty="0" smtClean="0"/>
              <a:t> SAVE</a:t>
            </a:r>
            <a:r>
              <a:rPr lang="en-US" sz="2200" dirty="0" smtClean="0"/>
              <a:t> </a:t>
            </a:r>
            <a:r>
              <a:rPr lang="en-US" sz="2200" dirty="0"/>
              <a:t>the document as </a:t>
            </a:r>
            <a:r>
              <a:rPr lang="en-US" sz="2200" b="1" i="1" dirty="0"/>
              <a:t>travel_pic_compress</a:t>
            </a:r>
            <a:r>
              <a:rPr lang="en-US" sz="2200" dirty="0"/>
              <a:t> in your USB flash drive in the lesson folder.</a:t>
            </a:r>
          </a:p>
          <a:p>
            <a:r>
              <a:rPr lang="en-US" sz="2200" b="1" dirty="0"/>
              <a:t>LEAVE</a:t>
            </a:r>
            <a:r>
              <a:rPr lang="en-US" sz="2200" dirty="0"/>
              <a:t> the document open to use in the next exercise</a:t>
            </a:r>
            <a:r>
              <a:rPr lang="en-US" sz="2200" dirty="0" smtClean="0"/>
              <a:t>.</a:t>
            </a:r>
            <a:endParaRPr lang="en-US" sz="2200" dirty="0"/>
          </a:p>
        </p:txBody>
      </p:sp>
    </p:spTree>
    <p:extLst>
      <p:ext uri="{BB962C8B-B14F-4D97-AF65-F5344CB8AC3E}">
        <p14:creationId xmlns:p14="http://schemas.microsoft.com/office/powerpoint/2010/main" val="296870625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Resetting an Image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resetting a picture’s brightness and contrast, the color is reset using the Reset Picture command. </a:t>
            </a:r>
            <a:endParaRPr lang="en-US" sz="2400" dirty="0" smtClean="0"/>
          </a:p>
          <a:p>
            <a:r>
              <a:rPr lang="en-US" sz="2400" dirty="0" smtClean="0"/>
              <a:t>You </a:t>
            </a:r>
            <a:r>
              <a:rPr lang="en-US" sz="2400" dirty="0"/>
              <a:t>may also choose to Reset Picture and Size. </a:t>
            </a:r>
            <a:endParaRPr lang="en-US" sz="2400" dirty="0" smtClean="0"/>
          </a:p>
          <a:p>
            <a:r>
              <a:rPr lang="en-US" sz="2400" dirty="0" smtClean="0"/>
              <a:t>In </a:t>
            </a:r>
            <a:r>
              <a:rPr lang="en-US" sz="2400" dirty="0"/>
              <a:t>this exercise, you learn to reset an image</a:t>
            </a:r>
            <a:r>
              <a:rPr lang="en-US" sz="2400" dirty="0" smtClean="0"/>
              <a:t>.</a:t>
            </a:r>
            <a:endParaRPr lang="en-US" sz="2400" dirty="0"/>
          </a:p>
        </p:txBody>
      </p:sp>
    </p:spTree>
    <p:extLst>
      <p:ext uri="{BB962C8B-B14F-4D97-AF65-F5344CB8AC3E}">
        <p14:creationId xmlns:p14="http://schemas.microsoft.com/office/powerpoint/2010/main" val="14291471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Reset an Image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To </a:t>
            </a:r>
            <a:r>
              <a:rPr lang="en-US" sz="2400" dirty="0"/>
              <a:t>display the </a:t>
            </a:r>
            <a:r>
              <a:rPr lang="en-US" sz="2400" i="1" dirty="0"/>
              <a:t>Picture Tools</a:t>
            </a:r>
            <a:r>
              <a:rPr lang="en-US" sz="2400" dirty="0"/>
              <a:t>, select the </a:t>
            </a:r>
            <a:r>
              <a:rPr lang="en-US" sz="2400" b="1" dirty="0"/>
              <a:t>travel palms</a:t>
            </a:r>
            <a:r>
              <a:rPr lang="en-US" sz="2400" dirty="0"/>
              <a:t> picture.</a:t>
            </a:r>
          </a:p>
          <a:p>
            <a:pPr marL="457200" indent="-457200">
              <a:buFont typeface="+mj-lt"/>
              <a:buAutoNum type="arabicPeriod"/>
            </a:pPr>
            <a:r>
              <a:rPr lang="en-US" sz="2400" dirty="0" smtClean="0"/>
              <a:t>Click </a:t>
            </a:r>
            <a:r>
              <a:rPr lang="en-US" sz="2400" dirty="0"/>
              <a:t>the </a:t>
            </a:r>
            <a:r>
              <a:rPr lang="en-US" sz="2400" b="1" dirty="0"/>
              <a:t>Format</a:t>
            </a:r>
            <a:r>
              <a:rPr lang="en-US" sz="2400" dirty="0"/>
              <a:t> tab, in the </a:t>
            </a:r>
            <a:r>
              <a:rPr lang="en-US" sz="2400" i="1" dirty="0"/>
              <a:t>Adjust</a:t>
            </a:r>
            <a:r>
              <a:rPr lang="en-US" sz="2400" dirty="0"/>
              <a:t> group, click the </a:t>
            </a:r>
            <a:r>
              <a:rPr lang="en-US" sz="2400" b="1" dirty="0"/>
              <a:t>drop-down arrow</a:t>
            </a:r>
            <a:r>
              <a:rPr lang="en-US" sz="2400" dirty="0"/>
              <a:t> to display the </a:t>
            </a:r>
            <a:r>
              <a:rPr lang="en-US" sz="2400" i="1" dirty="0"/>
              <a:t>Reset Picture</a:t>
            </a:r>
            <a:r>
              <a:rPr lang="en-US" sz="2400" dirty="0"/>
              <a:t> menu then select </a:t>
            </a:r>
            <a:r>
              <a:rPr lang="en-US" sz="2400" b="1" dirty="0"/>
              <a:t>Reset</a:t>
            </a:r>
            <a:r>
              <a:rPr lang="en-US" sz="2400" dirty="0"/>
              <a:t> </a:t>
            </a:r>
            <a:r>
              <a:rPr lang="en-US" sz="2400" b="1" dirty="0"/>
              <a:t>Picture</a:t>
            </a:r>
            <a:r>
              <a:rPr lang="en-US" sz="2400" dirty="0"/>
              <a:t>. Formatting changes you made to the picture earlier are discarded.</a:t>
            </a:r>
          </a:p>
          <a:p>
            <a:pPr marL="457200" indent="-457200">
              <a:buFont typeface="+mj-lt"/>
              <a:buAutoNum type="arabicPeriod"/>
            </a:pPr>
            <a:r>
              <a:rPr lang="en-US" sz="2400" b="1" dirty="0" smtClean="0"/>
              <a:t>SAVE</a:t>
            </a:r>
            <a:r>
              <a:rPr lang="en-US" sz="2400" dirty="0" smtClean="0"/>
              <a:t> </a:t>
            </a:r>
            <a:r>
              <a:rPr lang="en-US" sz="2400" dirty="0"/>
              <a:t>the document as </a:t>
            </a:r>
            <a:r>
              <a:rPr lang="en-US" sz="2400" b="1" i="1" dirty="0"/>
              <a:t>travel_reset</a:t>
            </a:r>
            <a:r>
              <a:rPr lang="en-US" sz="2400" dirty="0"/>
              <a:t> to your USB flash drive in the lesson folder and close the file.</a:t>
            </a:r>
          </a:p>
          <a:p>
            <a:r>
              <a:rPr lang="en-US" sz="2400" b="1" dirty="0"/>
              <a:t>LEAVE</a:t>
            </a:r>
            <a:r>
              <a:rPr lang="en-US" sz="2400" dirty="0"/>
              <a:t> the document open to use in the next exercise.</a:t>
            </a:r>
          </a:p>
          <a:p>
            <a:endParaRPr lang="en-US" sz="2400" dirty="0"/>
          </a:p>
          <a:p>
            <a:endParaRPr lang="en-US" sz="2400" dirty="0"/>
          </a:p>
        </p:txBody>
      </p:sp>
    </p:spTree>
    <p:extLst>
      <p:ext uri="{BB962C8B-B14F-4D97-AF65-F5344CB8AC3E}">
        <p14:creationId xmlns:p14="http://schemas.microsoft.com/office/powerpoint/2010/main" val="35491208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Making Text Graphically Appealing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Word’s </a:t>
            </a:r>
            <a:r>
              <a:rPr lang="en-US" sz="2400" dirty="0"/>
              <a:t>Text Box command lets you insert professionally formatted text elements such as pull quotes and drop caps quickly. </a:t>
            </a:r>
            <a:endParaRPr lang="en-US" sz="2400" dirty="0" smtClean="0"/>
          </a:p>
          <a:p>
            <a:r>
              <a:rPr lang="en-US" sz="2400" dirty="0" smtClean="0"/>
              <a:t>A </a:t>
            </a:r>
            <a:r>
              <a:rPr lang="en-US" sz="2400" b="1" i="1" dirty="0"/>
              <a:t>drop cap</a:t>
            </a:r>
            <a:r>
              <a:rPr lang="en-US" sz="2400" dirty="0"/>
              <a:t> is a large initial letter that drops down two or more lines at the beginning of a paragraph to indicate that a new block of information is beginning and to give interest to newsletters or magazine articles. </a:t>
            </a:r>
            <a:endParaRPr lang="en-US" sz="2400" dirty="0" smtClean="0"/>
          </a:p>
          <a:p>
            <a:r>
              <a:rPr lang="en-US" sz="2400" dirty="0" smtClean="0"/>
              <a:t>A </a:t>
            </a:r>
            <a:r>
              <a:rPr lang="en-US" sz="2400" b="1" i="1" dirty="0"/>
              <a:t>pull quote</a:t>
            </a:r>
            <a:r>
              <a:rPr lang="en-US" sz="2400" dirty="0"/>
              <a:t> is a sentence or other text displayed within a box on the page for emphasis and for ease of movement, and they are often used along with drop caps in newsletters, advertisements, and magazines</a:t>
            </a:r>
            <a:r>
              <a:rPr lang="en-US" sz="2400" dirty="0" smtClean="0"/>
              <a:t>.</a:t>
            </a:r>
            <a:endParaRPr lang="en-US" sz="2400" dirty="0"/>
          </a:p>
        </p:txBody>
      </p:sp>
    </p:spTree>
    <p:extLst>
      <p:ext uri="{BB962C8B-B14F-4D97-AF65-F5344CB8AC3E}">
        <p14:creationId xmlns:p14="http://schemas.microsoft.com/office/powerpoint/2010/main" val="5881046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Drop Cap</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Drop </a:t>
            </a:r>
            <a:r>
              <a:rPr lang="en-US" sz="2400" dirty="0"/>
              <a:t>caps are used to add visual interest to newsletters or magazine articles. </a:t>
            </a:r>
            <a:endParaRPr lang="en-US" sz="2400" dirty="0" smtClean="0"/>
          </a:p>
          <a:p>
            <a:r>
              <a:rPr lang="en-US" sz="2400" dirty="0" smtClean="0"/>
              <a:t>In </a:t>
            </a:r>
            <a:r>
              <a:rPr lang="en-US" sz="2400" dirty="0"/>
              <a:t>this exercise, you learn to add a drop cap to a Word document</a:t>
            </a:r>
            <a:r>
              <a:rPr lang="en-US" sz="2400" dirty="0" smtClean="0"/>
              <a:t>.</a:t>
            </a:r>
            <a:endParaRPr lang="en-US" sz="2400" dirty="0"/>
          </a:p>
        </p:txBody>
      </p:sp>
    </p:spTree>
    <p:extLst>
      <p:ext uri="{BB962C8B-B14F-4D97-AF65-F5344CB8AC3E}">
        <p14:creationId xmlns:p14="http://schemas.microsoft.com/office/powerpoint/2010/main" val="35812852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Create a Drop Cap</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a:t>coho</a:t>
            </a:r>
            <a:r>
              <a:rPr lang="en-US" sz="2400" dirty="0"/>
              <a:t> document from the data files for this lesson.</a:t>
            </a:r>
          </a:p>
          <a:p>
            <a:pPr marL="457200" indent="-457200">
              <a:buFont typeface="+mj-lt"/>
              <a:buAutoNum type="arabicPeriod"/>
            </a:pPr>
            <a:r>
              <a:rPr lang="en-US" sz="2400" dirty="0" smtClean="0"/>
              <a:t>In </a:t>
            </a:r>
            <a:r>
              <a:rPr lang="en-US" sz="2400" dirty="0"/>
              <a:t>the first paragraph of the second column of the article written by John Kane, select the </a:t>
            </a:r>
            <a:r>
              <a:rPr lang="en-US" sz="2400" b="1" dirty="0"/>
              <a:t>S</a:t>
            </a:r>
            <a:r>
              <a:rPr lang="en-US" sz="2400" dirty="0"/>
              <a:t> that begins the sentence </a:t>
            </a:r>
            <a:r>
              <a:rPr lang="en-US" sz="2400" i="1" dirty="0"/>
              <a:t>Since</a:t>
            </a:r>
            <a:r>
              <a:rPr lang="en-US" sz="2400" dirty="0"/>
              <a:t> </a:t>
            </a:r>
            <a:r>
              <a:rPr lang="en-US" sz="2400" i="1" dirty="0"/>
              <a:t>wine is my business</a:t>
            </a:r>
            <a:r>
              <a:rPr lang="en-US" sz="2400" dirty="0"/>
              <a:t>.</a:t>
            </a:r>
          </a:p>
          <a:p>
            <a:pPr marL="457200" indent="-457200">
              <a:buFont typeface="+mj-lt"/>
              <a:buAutoNum type="arabicPeriod"/>
            </a:pPr>
            <a:r>
              <a:rPr lang="en-US" sz="2400" dirty="0" smtClean="0"/>
              <a:t>Click </a:t>
            </a:r>
            <a:r>
              <a:rPr lang="en-US" sz="2400" dirty="0"/>
              <a:t>the </a:t>
            </a:r>
            <a:r>
              <a:rPr lang="en-US" sz="2400" b="1" dirty="0"/>
              <a:t>Insert</a:t>
            </a:r>
            <a:r>
              <a:rPr lang="en-US" sz="2400" dirty="0"/>
              <a:t> tab, in the </a:t>
            </a:r>
            <a:r>
              <a:rPr lang="en-US" sz="2400" i="1" dirty="0"/>
              <a:t>Text</a:t>
            </a:r>
            <a:r>
              <a:rPr lang="en-US" sz="2400" dirty="0"/>
              <a:t> group, and click the </a:t>
            </a:r>
            <a:r>
              <a:rPr lang="en-US" sz="2400" b="1" dirty="0"/>
              <a:t>Drop Cap</a:t>
            </a:r>
            <a:r>
              <a:rPr lang="en-US" sz="2400" dirty="0"/>
              <a:t> button; the </a:t>
            </a:r>
            <a:r>
              <a:rPr lang="en-US" sz="2400" i="1" dirty="0"/>
              <a:t>Drop Cap</a:t>
            </a:r>
            <a:r>
              <a:rPr lang="en-US" sz="2400" dirty="0"/>
              <a:t> menu appears, as shown </a:t>
            </a:r>
            <a:r>
              <a:rPr lang="en-US" sz="2400" dirty="0" smtClean="0"/>
              <a:t>below.</a:t>
            </a:r>
            <a:endParaRPr lang="en-US" sz="2400" dirty="0"/>
          </a:p>
        </p:txBody>
      </p:sp>
      <p:pic>
        <p:nvPicPr>
          <p:cNvPr id="2" name="Picture 1" descr="08.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4414128"/>
            <a:ext cx="7945120" cy="1521528"/>
          </a:xfrm>
          <a:prstGeom prst="rect">
            <a:avLst/>
          </a:prstGeom>
        </p:spPr>
      </p:pic>
    </p:spTree>
    <p:extLst>
      <p:ext uri="{BB962C8B-B14F-4D97-AF65-F5344CB8AC3E}">
        <p14:creationId xmlns:p14="http://schemas.microsoft.com/office/powerpoint/2010/main" val="5128842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Drop Cap</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Select </a:t>
            </a:r>
            <a:r>
              <a:rPr lang="en-US" sz="2400" b="1" dirty="0"/>
              <a:t>Dropped</a:t>
            </a:r>
            <a:r>
              <a:rPr lang="en-US" sz="2400" dirty="0"/>
              <a:t> from</a:t>
            </a:r>
            <a:r>
              <a:rPr lang="en-US" sz="2400" b="1" dirty="0"/>
              <a:t> </a:t>
            </a:r>
            <a:r>
              <a:rPr lang="en-US" sz="2400" dirty="0"/>
              <a:t>the menu. A drop cap is inserted and extends down three lines in the paragraph—the default line drop length.</a:t>
            </a:r>
          </a:p>
          <a:p>
            <a:pPr marL="457200" indent="-457200">
              <a:buFont typeface="+mj-lt"/>
              <a:buAutoNum type="arabicPeriod" startAt="3"/>
            </a:pPr>
            <a:r>
              <a:rPr lang="en-US" sz="2400" dirty="0" smtClean="0"/>
              <a:t>In </a:t>
            </a:r>
            <a:r>
              <a:rPr lang="en-US" sz="2400" dirty="0"/>
              <a:t>the </a:t>
            </a:r>
            <a:r>
              <a:rPr lang="en-US" sz="2400" i="1" dirty="0"/>
              <a:t>Text</a:t>
            </a:r>
            <a:r>
              <a:rPr lang="en-US" sz="2400" dirty="0"/>
              <a:t> group, click </a:t>
            </a:r>
            <a:r>
              <a:rPr lang="en-US" sz="2400" dirty="0" smtClean="0"/>
              <a:t/>
            </a:r>
            <a:br>
              <a:rPr lang="en-US" sz="2400" dirty="0" smtClean="0"/>
            </a:br>
            <a:r>
              <a:rPr lang="en-US" sz="2400" dirty="0" smtClean="0"/>
              <a:t>the </a:t>
            </a:r>
            <a:r>
              <a:rPr lang="en-US" sz="2400" b="1" dirty="0"/>
              <a:t>drop-down arrow</a:t>
            </a:r>
            <a:r>
              <a:rPr lang="en-US" sz="2400" dirty="0"/>
              <a:t> to </a:t>
            </a:r>
            <a:r>
              <a:rPr lang="en-US" sz="2400" dirty="0" smtClean="0"/>
              <a:t/>
            </a:r>
            <a:br>
              <a:rPr lang="en-US" sz="2400" dirty="0" smtClean="0"/>
            </a:br>
            <a:r>
              <a:rPr lang="en-US" sz="2400" dirty="0" smtClean="0"/>
              <a:t>display </a:t>
            </a:r>
            <a:r>
              <a:rPr lang="en-US" sz="2400" dirty="0"/>
              <a:t>the </a:t>
            </a:r>
            <a:r>
              <a:rPr lang="en-US" sz="2400" i="1" dirty="0"/>
              <a:t>Drop Cap</a:t>
            </a:r>
            <a:r>
              <a:rPr lang="en-US" sz="2400" dirty="0"/>
              <a:t> </a:t>
            </a:r>
            <a:r>
              <a:rPr lang="en-US" sz="2400" dirty="0" smtClean="0"/>
              <a:t/>
            </a:r>
            <a:br>
              <a:rPr lang="en-US" sz="2400" dirty="0" smtClean="0"/>
            </a:br>
            <a:r>
              <a:rPr lang="en-US" sz="2400" dirty="0" smtClean="0"/>
              <a:t>menu</a:t>
            </a:r>
            <a:r>
              <a:rPr lang="en-US" sz="2400" dirty="0"/>
              <a:t>, select </a:t>
            </a:r>
            <a:r>
              <a:rPr lang="en-US" sz="2400" b="1" dirty="0"/>
              <a:t>Drop</a:t>
            </a:r>
            <a:r>
              <a:rPr lang="en-US" sz="2400" dirty="0"/>
              <a:t> </a:t>
            </a:r>
            <a:r>
              <a:rPr lang="en-US" sz="2400" b="1" dirty="0"/>
              <a:t>Cap</a:t>
            </a:r>
            <a:r>
              <a:rPr lang="en-US" sz="2400" dirty="0"/>
              <a:t> </a:t>
            </a:r>
            <a:r>
              <a:rPr lang="en-US" sz="2400" dirty="0" smtClean="0"/>
              <a:t/>
            </a:r>
            <a:br>
              <a:rPr lang="en-US" sz="2400" dirty="0" smtClean="0"/>
            </a:br>
            <a:r>
              <a:rPr lang="en-US" sz="2400" b="1" dirty="0" smtClean="0"/>
              <a:t>Options</a:t>
            </a:r>
            <a:r>
              <a:rPr lang="en-US" sz="2400" dirty="0" smtClean="0"/>
              <a:t> </a:t>
            </a:r>
            <a:r>
              <a:rPr lang="en-US" sz="2400" dirty="0"/>
              <a:t>to produce the </a:t>
            </a:r>
            <a:r>
              <a:rPr lang="en-US" sz="2400" dirty="0" smtClean="0"/>
              <a:t/>
            </a:r>
            <a:br>
              <a:rPr lang="en-US" sz="2400" dirty="0" smtClean="0"/>
            </a:br>
            <a:r>
              <a:rPr lang="en-US" sz="2400" i="1" dirty="0" smtClean="0"/>
              <a:t>Drop </a:t>
            </a:r>
            <a:r>
              <a:rPr lang="en-US" sz="2400" i="1" dirty="0"/>
              <a:t>Cap</a:t>
            </a:r>
            <a:r>
              <a:rPr lang="en-US" sz="2400" dirty="0"/>
              <a:t> dialog box. You </a:t>
            </a:r>
            <a:r>
              <a:rPr lang="en-US" sz="2400" dirty="0" smtClean="0"/>
              <a:t/>
            </a:r>
            <a:br>
              <a:rPr lang="en-US" sz="2400" dirty="0" smtClean="0"/>
            </a:br>
            <a:r>
              <a:rPr lang="en-US" sz="2400" dirty="0" smtClean="0"/>
              <a:t>can </a:t>
            </a:r>
            <a:r>
              <a:rPr lang="en-US" sz="2400" dirty="0"/>
              <a:t>use the options in </a:t>
            </a:r>
            <a:r>
              <a:rPr lang="en-US" sz="2400" dirty="0" smtClean="0"/>
              <a:t/>
            </a:r>
            <a:br>
              <a:rPr lang="en-US" sz="2400" dirty="0" smtClean="0"/>
            </a:br>
            <a:r>
              <a:rPr lang="en-US" sz="2400" dirty="0" smtClean="0"/>
              <a:t>this </a:t>
            </a:r>
            <a:r>
              <a:rPr lang="en-US" sz="2400" dirty="0"/>
              <a:t>dialog box to change the position, font, and size of the drop cap. The default settings for </a:t>
            </a:r>
            <a:r>
              <a:rPr lang="en-US" sz="2400" i="1" dirty="0"/>
              <a:t>Font</a:t>
            </a:r>
            <a:r>
              <a:rPr lang="en-US" sz="2400" dirty="0"/>
              <a:t>, number</a:t>
            </a:r>
            <a:r>
              <a:rPr lang="en-US" sz="2400" i="1" dirty="0"/>
              <a:t> </a:t>
            </a:r>
            <a:r>
              <a:rPr lang="en-US" sz="2400" dirty="0"/>
              <a:t>of</a:t>
            </a:r>
            <a:r>
              <a:rPr lang="en-US" sz="2400" i="1" dirty="0"/>
              <a:t> Lines to drop</a:t>
            </a:r>
            <a:r>
              <a:rPr lang="en-US" sz="2400" dirty="0"/>
              <a:t>, and </a:t>
            </a:r>
            <a:r>
              <a:rPr lang="en-US" sz="2400" i="1" dirty="0"/>
              <a:t>Distance from text</a:t>
            </a:r>
            <a:r>
              <a:rPr lang="en-US" sz="2400" dirty="0"/>
              <a:t> are shown </a:t>
            </a:r>
            <a:r>
              <a:rPr lang="en-US" sz="2400" dirty="0" smtClean="0"/>
              <a:t>above.</a:t>
            </a:r>
            <a:endParaRPr lang="en-US" sz="2400" dirty="0"/>
          </a:p>
        </p:txBody>
      </p:sp>
      <p:pic>
        <p:nvPicPr>
          <p:cNvPr id="2" name="Picture 1" descr="08.4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2780928"/>
            <a:ext cx="4067656" cy="2614922"/>
          </a:xfrm>
          <a:prstGeom prst="rect">
            <a:avLst/>
          </a:prstGeom>
        </p:spPr>
      </p:pic>
    </p:spTree>
    <p:extLst>
      <p:ext uri="{BB962C8B-B14F-4D97-AF65-F5344CB8AC3E}">
        <p14:creationId xmlns:p14="http://schemas.microsoft.com/office/powerpoint/2010/main" val="24107696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Drop Cap</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dirty="0"/>
              <a:t>the </a:t>
            </a:r>
            <a:r>
              <a:rPr lang="en-US" sz="2400" i="1" dirty="0"/>
              <a:t>Font</a:t>
            </a:r>
            <a:r>
              <a:rPr lang="en-US" sz="2400" dirty="0"/>
              <a:t> </a:t>
            </a:r>
            <a:r>
              <a:rPr lang="en-US" sz="2400" b="1" dirty="0"/>
              <a:t>drop-down arrow</a:t>
            </a:r>
            <a:r>
              <a:rPr lang="en-US" sz="2400" dirty="0"/>
              <a:t> to change the font to </a:t>
            </a:r>
            <a:r>
              <a:rPr lang="en-US" sz="2400" b="1" dirty="0"/>
              <a:t>Bookman Old</a:t>
            </a:r>
            <a:r>
              <a:rPr lang="en-US" sz="2400" dirty="0"/>
              <a:t> </a:t>
            </a:r>
            <a:r>
              <a:rPr lang="en-US" sz="2400" b="1" dirty="0"/>
              <a:t>Style</a:t>
            </a:r>
            <a:r>
              <a:rPr lang="en-US" sz="2400" dirty="0"/>
              <a:t>. Click </a:t>
            </a:r>
            <a:r>
              <a:rPr lang="en-US" sz="2400" b="1" dirty="0"/>
              <a:t>OK</a:t>
            </a:r>
            <a:r>
              <a:rPr lang="en-US" sz="2400" dirty="0"/>
              <a:t> to apply your changes and close the dialog box. Click outside the drop cap to deselect it. The drop cap font is set to Bookman Old Style for the selected text, while the remaining text is unaffected.</a:t>
            </a:r>
          </a:p>
          <a:p>
            <a:pPr marL="457200" indent="-457200">
              <a:buFont typeface="+mj-lt"/>
              <a:buAutoNum type="arabicPeriod" startAt="5"/>
            </a:pPr>
            <a:r>
              <a:rPr lang="en-US" sz="2400" b="1" dirty="0" smtClean="0"/>
              <a:t>SAVE</a:t>
            </a:r>
            <a:r>
              <a:rPr lang="en-US" sz="2400" dirty="0" smtClean="0"/>
              <a:t> </a:t>
            </a:r>
            <a:r>
              <a:rPr lang="en-US" sz="2400" dirty="0"/>
              <a:t>your document as </a:t>
            </a:r>
            <a:r>
              <a:rPr lang="en-US" sz="2400" b="1" i="1" dirty="0"/>
              <a:t>coho_newsletter</a:t>
            </a:r>
            <a:r>
              <a:rPr lang="en-US" sz="2400" dirty="0"/>
              <a:t> in your USB flash drive in the lesson folder.</a:t>
            </a:r>
          </a:p>
          <a:p>
            <a:r>
              <a:rPr lang="en-US" sz="2400" b="1" dirty="0"/>
              <a:t>LEAVE</a:t>
            </a:r>
            <a:r>
              <a:rPr lang="en-US" sz="2400" dirty="0"/>
              <a:t> the document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2778078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Pull Quote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has built-in pull quotes that can be inserted in a document. </a:t>
            </a:r>
            <a:endParaRPr lang="en-US" sz="2400" dirty="0" smtClean="0"/>
          </a:p>
          <a:p>
            <a:r>
              <a:rPr lang="en-US" sz="2400" dirty="0" smtClean="0"/>
              <a:t>The </a:t>
            </a:r>
            <a:r>
              <a:rPr lang="en-US" sz="2400" dirty="0"/>
              <a:t>pull quotes are preformatted and shown within a box. </a:t>
            </a:r>
            <a:endParaRPr lang="en-US" sz="2400" dirty="0" smtClean="0"/>
          </a:p>
          <a:p>
            <a:r>
              <a:rPr lang="en-US" sz="2400" dirty="0" smtClean="0"/>
              <a:t>In </a:t>
            </a:r>
            <a:r>
              <a:rPr lang="en-US" sz="2400" dirty="0"/>
              <a:t>this exercise, you learn to insert a pull quote and add existing text from the document and place it in the pull quote</a:t>
            </a:r>
            <a:r>
              <a:rPr lang="en-US" sz="2400" dirty="0" smtClean="0"/>
              <a:t>.</a:t>
            </a:r>
            <a:endParaRPr lang="en-US" sz="2400" dirty="0"/>
          </a:p>
        </p:txBody>
      </p:sp>
    </p:spTree>
    <p:extLst>
      <p:ext uri="{BB962C8B-B14F-4D97-AF65-F5344CB8AC3E}">
        <p14:creationId xmlns:p14="http://schemas.microsoft.com/office/powerpoint/2010/main" val="3094153743"/>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2030</TotalTime>
  <Words>9033</Words>
  <Application>Microsoft Office PowerPoint</Application>
  <PresentationFormat>On-screen Show (4:3)</PresentationFormat>
  <Paragraphs>654</Paragraphs>
  <Slides>118</Slides>
  <Notes>118</Notes>
  <HiddenSlides>0</HiddenSlides>
  <MMClips>0</MMClips>
  <ScaleCrop>false</ScaleCrop>
  <HeadingPairs>
    <vt:vector size="4" baseType="variant">
      <vt:variant>
        <vt:lpstr>Theme</vt:lpstr>
      </vt:variant>
      <vt:variant>
        <vt:i4>1</vt:i4>
      </vt:variant>
      <vt:variant>
        <vt:lpstr>Slide Titles</vt:lpstr>
      </vt:variant>
      <vt:variant>
        <vt:i4>118</vt:i4>
      </vt:variant>
    </vt:vector>
  </HeadingPairs>
  <TitlesOfParts>
    <vt:vector size="119" baseType="lpstr">
      <vt:lpstr>template</vt:lpstr>
      <vt:lpstr>Using Illustrations  and Graphics</vt:lpstr>
      <vt:lpstr>Objectives</vt:lpstr>
      <vt:lpstr>Software Orientation</vt:lpstr>
      <vt:lpstr>Software Orientation</vt:lpstr>
      <vt:lpstr>Inserting and Formatting  Pictures in a document</vt:lpstr>
      <vt:lpstr>Inserting Pictures </vt:lpstr>
      <vt:lpstr>Step-by-Step: Insert Pictures</vt:lpstr>
      <vt:lpstr>Step-by-Step: Insert Pictures</vt:lpstr>
      <vt:lpstr>Formatting Pictures</vt:lpstr>
      <vt:lpstr>Step-by-Step: Crop, Resize,  Scale, and Rotate a Picture</vt:lpstr>
      <vt:lpstr>Step-by-Step: Crop, Resize,  Scale, and Rotate a Picture</vt:lpstr>
      <vt:lpstr>Step-by-Step: Crop, Resize,  Scale, and Rotate a Picture</vt:lpstr>
      <vt:lpstr>Step-by-Step: Crop, Resize,  Scale, and Rotate a Picture</vt:lpstr>
      <vt:lpstr>Step-by-Step: Crop, Resize,  Scale, and Rotate a Picture</vt:lpstr>
      <vt:lpstr>Applying a Picture Style to a Picture</vt:lpstr>
      <vt:lpstr>Step-by-Step: Apply a  Picture Style to a Picture</vt:lpstr>
      <vt:lpstr>Step-by-Step: Apply a  Picture Style to a Picture</vt:lpstr>
      <vt:lpstr>Step-by-Step: Apply a  Picture Style to a Picture</vt:lpstr>
      <vt:lpstr>Step-by-Step: Apply a  Picture Style to a Picture</vt:lpstr>
      <vt:lpstr>Converting a Picture to a SmartArt Graphic</vt:lpstr>
      <vt:lpstr>Step-by-Step: Convert a  Picture to a SmartArt Graphic</vt:lpstr>
      <vt:lpstr>Step-by-Step: Convert a  Picture to a SmartArt Graphic</vt:lpstr>
      <vt:lpstr>Adjusting a Picture’s Brightness, Contrast,  and Color and Adding Artistic Effects</vt:lpstr>
      <vt:lpstr>Step-by-Step: Adjust a Picture’s Brightness, Contrast, and Color and Add Artistic Effects</vt:lpstr>
      <vt:lpstr>Step-by-Step: Adjust a Picture’s Brightness, Contrast, and Color and Add Artistic Effects</vt:lpstr>
      <vt:lpstr>Step-by-Step: Adjust a Picture’s Brightness, Contrast, and Color and Add Artistic Effects</vt:lpstr>
      <vt:lpstr>Step-by-Step: Adjust a Picture’s Brightness, Contrast, and Color and Add Artistic Effects</vt:lpstr>
      <vt:lpstr>Step-by-Step: Adjust a Picture’s Brightness, Contrast, and Color and Add Artistic Effects</vt:lpstr>
      <vt:lpstr>Removing Backgrounds</vt:lpstr>
      <vt:lpstr>Step-by-Step: Remove Background</vt:lpstr>
      <vt:lpstr>Step-by-Step: Remove Background</vt:lpstr>
      <vt:lpstr>Step-by-Step: Remove Background</vt:lpstr>
      <vt:lpstr>Step-by-Step: Remove Background</vt:lpstr>
      <vt:lpstr>Arranging Text around a Picture</vt:lpstr>
      <vt:lpstr>Step-by-Step: Arrange Text around a Picture</vt:lpstr>
      <vt:lpstr>Step-by-Step: Arrange Text around a Picture</vt:lpstr>
      <vt:lpstr>Step-by-Step: Arrange Text around a Picture</vt:lpstr>
      <vt:lpstr>Inserting a Screenshot or Screen Clipping</vt:lpstr>
      <vt:lpstr>Step-by-Step: Insert a Screenshot  or Screen Clipping</vt:lpstr>
      <vt:lpstr>Step-by-Step: Insert a Screenshot  or Screen Clipping</vt:lpstr>
      <vt:lpstr>Step-by-Step: Insert a Screenshot  or Screen Clipping</vt:lpstr>
      <vt:lpstr>Inserting and Formatting  Shapes, WordArt, and SmartArt</vt:lpstr>
      <vt:lpstr>Inserting and Formatting  Shapes, WordArt, and SmartArt</vt:lpstr>
      <vt:lpstr>Software Orientation</vt:lpstr>
      <vt:lpstr>Software Orientation</vt:lpstr>
      <vt:lpstr>Inserting Shapes</vt:lpstr>
      <vt:lpstr>Step-by-Step: Insert Shapes</vt:lpstr>
      <vt:lpstr>Step-by-Step: Insert Shapes</vt:lpstr>
      <vt:lpstr>Grouping Shapes into a Single Drawing</vt:lpstr>
      <vt:lpstr>Step-by-Step: Create a Flowchart</vt:lpstr>
      <vt:lpstr>Step-by-Step: Create a Flowchart</vt:lpstr>
      <vt:lpstr>Step-by-Step: Create a Flowchart</vt:lpstr>
      <vt:lpstr>Adding Text and a Caption to a Shape</vt:lpstr>
      <vt:lpstr>Step-by-Step: Add Text  and Caption to a Shape</vt:lpstr>
      <vt:lpstr>Step-by-Step: Add Text  and Caption to a Shape</vt:lpstr>
      <vt:lpstr>Step-by-Step: Add Text  and Caption to a Shape</vt:lpstr>
      <vt:lpstr>Formatting Shapes</vt:lpstr>
      <vt:lpstr>Step-by-Step: Format Shapes</vt:lpstr>
      <vt:lpstr>Step-by-Step: Format Shapes</vt:lpstr>
      <vt:lpstr>Step-by-Step: Format Shapes</vt:lpstr>
      <vt:lpstr>Inserting WordArt</vt:lpstr>
      <vt:lpstr>Step-by-Step: Insert WordArt</vt:lpstr>
      <vt:lpstr>Step-by-Step: Insert WordArt</vt:lpstr>
      <vt:lpstr>Step-by-Step: Insert WordArt</vt:lpstr>
      <vt:lpstr>Using SmartArt Graphics</vt:lpstr>
      <vt:lpstr>Using SmartArt Graphics</vt:lpstr>
      <vt:lpstr>Step-by-Step: Use SmartArt Graphics</vt:lpstr>
      <vt:lpstr>Step-by-Step: Use SmartArt Graphics</vt:lpstr>
      <vt:lpstr>Step-by-Step: Use SmartArt Graphics</vt:lpstr>
      <vt:lpstr>Step-by-Step: Use SmartArt Graphics</vt:lpstr>
      <vt:lpstr>Step-by-Step: Use SmartArt Graphics</vt:lpstr>
      <vt:lpstr>Inserting and Formatting Clip Art </vt:lpstr>
      <vt:lpstr>Inserting, Resizing, and  Adding a Caption to Clip Art</vt:lpstr>
      <vt:lpstr>Step-by-Step: Insert, Resize,  and Add a Caption to a Clip Art</vt:lpstr>
      <vt:lpstr>Step-by-Step: Insert, Resize,  and Add a Caption to a Clip Art</vt:lpstr>
      <vt:lpstr>Step-by-Step: Insert, Resize,  and Add a Caption to a Clip Art</vt:lpstr>
      <vt:lpstr>Step-by-Step: Insert, Resize,  and Add a Caption to a Clip Art</vt:lpstr>
      <vt:lpstr>Formatting Clip Art</vt:lpstr>
      <vt:lpstr>Step-by-Step: Format Clip Art</vt:lpstr>
      <vt:lpstr>Step-by-Step: Format Clip Art</vt:lpstr>
      <vt:lpstr>Step-by-Step: Format Clip Art</vt:lpstr>
      <vt:lpstr>Organizing Clip Art</vt:lpstr>
      <vt:lpstr>Organizing Clip Art</vt:lpstr>
      <vt:lpstr>Step-by-Step: Organize Clip Art</vt:lpstr>
      <vt:lpstr>Step-by-Step: Organize Clip Art</vt:lpstr>
      <vt:lpstr>Step-by-Step: Organize Clip Art</vt:lpstr>
      <vt:lpstr>Step-by-Step: Organize Clip Art</vt:lpstr>
      <vt:lpstr>Compressing and Resetting Images </vt:lpstr>
      <vt:lpstr>Compressing Images</vt:lpstr>
      <vt:lpstr>Step-by-Step: Compress Images</vt:lpstr>
      <vt:lpstr>Step-by-Step: Compress Images</vt:lpstr>
      <vt:lpstr>Resetting an Image</vt:lpstr>
      <vt:lpstr>Step-by-Step: Reset an Image</vt:lpstr>
      <vt:lpstr>Making Text Graphically Appealing  </vt:lpstr>
      <vt:lpstr>Creating a Drop Cap</vt:lpstr>
      <vt:lpstr>Step-by-Step: Create a Drop Cap</vt:lpstr>
      <vt:lpstr>Step-by-Step: Create a Drop Cap</vt:lpstr>
      <vt:lpstr>Step-by-Step: Create a Drop Cap</vt:lpstr>
      <vt:lpstr>Creating a Pull Quote</vt:lpstr>
      <vt:lpstr>Step-by-Step: Create a Pull Quote</vt:lpstr>
      <vt:lpstr>Step-by-Step: Create a Pull Quote</vt:lpstr>
      <vt:lpstr>Software Orientation</vt:lpstr>
      <vt:lpstr>Applying and Manipulating Text Boxes</vt:lpstr>
      <vt:lpstr>Inserting a Text Box</vt:lpstr>
      <vt:lpstr>Step-by-Step: Insert a Text Box</vt:lpstr>
      <vt:lpstr>Step-by-Step: Insert a Text Box</vt:lpstr>
      <vt:lpstr>Step-by-Step: Insert a Text Box</vt:lpstr>
      <vt:lpstr>Step-by-Step: Insert a Text Box</vt:lpstr>
      <vt:lpstr>Formatting a Text Box</vt:lpstr>
      <vt:lpstr>Step-by-Step: Format a Text Box</vt:lpstr>
      <vt:lpstr>Step-by-Step: Format a Text Box</vt:lpstr>
      <vt:lpstr>Step-by-Step: Format a Text Box</vt:lpstr>
      <vt:lpstr>Step-by-Step: Format a Text Box</vt:lpstr>
      <vt:lpstr>Saving a Selection to the Text Box Gallery</vt:lpstr>
      <vt:lpstr>Step-by-Step: Save a Selection  to the Text Box Gallery</vt:lpstr>
      <vt:lpstr>Step-by-Step: Save a Selection  to the Text Box Gallery</vt:lpstr>
      <vt:lpstr>Step-by-Step: Save a Selection  to the Text Box Gallery</vt:lpstr>
      <vt:lpstr>Skill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Jennifer Lartz</cp:lastModifiedBy>
  <cp:revision>271</cp:revision>
  <dcterms:created xsi:type="dcterms:W3CDTF">2011-08-08T12:10:51Z</dcterms:created>
  <dcterms:modified xsi:type="dcterms:W3CDTF">2012-11-09T21:45:23Z</dcterms:modified>
</cp:coreProperties>
</file>